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Poppins Medium" charset="1" panose="00000600000000000000"/>
      <p:regular r:id="rId26"/>
    </p:embeddedFont>
    <p:embeddedFont>
      <p:font typeface="Poppins" charset="1" panose="00000500000000000000"/>
      <p:regular r:id="rId27"/>
    </p:embeddedFont>
    <p:embeddedFont>
      <p:font typeface="Glacial Indifference" charset="1" panose="00000000000000000000"/>
      <p:regular r:id="rId28"/>
    </p:embeddedFont>
    <p:embeddedFont>
      <p:font typeface="Poppins Bold" charset="1" panose="000008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VAGoPYiKqg8.mp4" Type="http://schemas.openxmlformats.org/officeDocument/2006/relationships/video"/><Relationship Id="rId4" Target="../media/VAGoPYiKqg8.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VAGoPk4edcI.mp4" Type="http://schemas.openxmlformats.org/officeDocument/2006/relationships/video"/><Relationship Id="rId4" Target="../media/VAGoPk4edcI.mp4" Type="http://schemas.microsoft.com/office/2007/relationships/media"/></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5143500"/>
            <a:ext cx="18288000" cy="5143500"/>
            <a:chOff x="0" y="0"/>
            <a:chExt cx="4816593" cy="1354667"/>
          </a:xfrm>
        </p:grpSpPr>
        <p:sp>
          <p:nvSpPr>
            <p:cNvPr name="Freeform 3" id="3"/>
            <p:cNvSpPr/>
            <p:nvPr/>
          </p:nvSpPr>
          <p:spPr>
            <a:xfrm flipH="false" flipV="false" rot="0">
              <a:off x="0" y="0"/>
              <a:ext cx="4816592" cy="1354667"/>
            </a:xfrm>
            <a:custGeom>
              <a:avLst/>
              <a:gdLst/>
              <a:ahLst/>
              <a:cxnLst/>
              <a:rect r="r" b="b" t="t" l="l"/>
              <a:pathLst>
                <a:path h="1354667" w="4816592">
                  <a:moveTo>
                    <a:pt x="0" y="0"/>
                  </a:moveTo>
                  <a:lnTo>
                    <a:pt x="4816592" y="0"/>
                  </a:lnTo>
                  <a:lnTo>
                    <a:pt x="4816592" y="1354667"/>
                  </a:lnTo>
                  <a:lnTo>
                    <a:pt x="0" y="1354667"/>
                  </a:lnTo>
                  <a:close/>
                </a:path>
              </a:pathLst>
            </a:custGeom>
            <a:solidFill>
              <a:srgbClr val="000000"/>
            </a:solidFill>
          </p:spPr>
        </p:sp>
        <p:sp>
          <p:nvSpPr>
            <p:cNvPr name="TextBox 4" id="4"/>
            <p:cNvSpPr txBox="true"/>
            <p:nvPr/>
          </p:nvSpPr>
          <p:spPr>
            <a:xfrm>
              <a:off x="0" y="-38100"/>
              <a:ext cx="4816593" cy="13927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381976"/>
            <a:ext cx="16230600" cy="5790807"/>
            <a:chOff x="0" y="0"/>
            <a:chExt cx="4274726" cy="1525151"/>
          </a:xfrm>
        </p:grpSpPr>
        <p:sp>
          <p:nvSpPr>
            <p:cNvPr name="Freeform 6" id="6"/>
            <p:cNvSpPr/>
            <p:nvPr/>
          </p:nvSpPr>
          <p:spPr>
            <a:xfrm flipH="false" flipV="false" rot="0">
              <a:off x="0" y="0"/>
              <a:ext cx="4274726" cy="1525151"/>
            </a:xfrm>
            <a:custGeom>
              <a:avLst/>
              <a:gdLst/>
              <a:ahLst/>
              <a:cxnLst/>
              <a:rect r="r" b="b" t="t" l="l"/>
              <a:pathLst>
                <a:path h="1525151" w="4274726">
                  <a:moveTo>
                    <a:pt x="0" y="0"/>
                  </a:moveTo>
                  <a:lnTo>
                    <a:pt x="4274726" y="0"/>
                  </a:lnTo>
                  <a:lnTo>
                    <a:pt x="4274726" y="1525151"/>
                  </a:lnTo>
                  <a:lnTo>
                    <a:pt x="0" y="1525151"/>
                  </a:lnTo>
                  <a:close/>
                </a:path>
              </a:pathLst>
            </a:custGeom>
            <a:solidFill>
              <a:srgbClr val="000000">
                <a:alpha val="0"/>
              </a:srgbClr>
            </a:solidFill>
            <a:ln w="19050" cap="sq">
              <a:solidFill>
                <a:srgbClr val="000000"/>
              </a:solidFill>
              <a:prstDash val="solid"/>
              <a:miter/>
            </a:ln>
          </p:spPr>
        </p:sp>
        <p:sp>
          <p:nvSpPr>
            <p:cNvPr name="TextBox 7" id="7"/>
            <p:cNvSpPr txBox="true"/>
            <p:nvPr/>
          </p:nvSpPr>
          <p:spPr>
            <a:xfrm>
              <a:off x="0" y="-66675"/>
              <a:ext cx="4274726" cy="1591826"/>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682239" y="6218456"/>
            <a:ext cx="4096332" cy="1340256"/>
            <a:chOff x="0" y="0"/>
            <a:chExt cx="1078869" cy="352989"/>
          </a:xfrm>
        </p:grpSpPr>
        <p:sp>
          <p:nvSpPr>
            <p:cNvPr name="Freeform 9" id="9"/>
            <p:cNvSpPr/>
            <p:nvPr/>
          </p:nvSpPr>
          <p:spPr>
            <a:xfrm flipH="false" flipV="false" rot="0">
              <a:off x="0" y="0"/>
              <a:ext cx="1078869" cy="352989"/>
            </a:xfrm>
            <a:custGeom>
              <a:avLst/>
              <a:gdLst/>
              <a:ahLst/>
              <a:cxnLst/>
              <a:rect r="r" b="b" t="t" l="l"/>
              <a:pathLst>
                <a:path h="352989" w="1078869">
                  <a:moveTo>
                    <a:pt x="0" y="0"/>
                  </a:moveTo>
                  <a:lnTo>
                    <a:pt x="1078869" y="0"/>
                  </a:lnTo>
                  <a:lnTo>
                    <a:pt x="1078869" y="352989"/>
                  </a:lnTo>
                  <a:lnTo>
                    <a:pt x="0" y="352989"/>
                  </a:lnTo>
                  <a:close/>
                </a:path>
              </a:pathLst>
            </a:custGeom>
            <a:solidFill>
              <a:srgbClr val="000000">
                <a:alpha val="0"/>
              </a:srgbClr>
            </a:solidFill>
            <a:ln w="19050" cap="sq">
              <a:solidFill>
                <a:srgbClr val="F4F4F4"/>
              </a:solidFill>
              <a:prstDash val="solid"/>
              <a:miter/>
            </a:ln>
          </p:spPr>
        </p:sp>
        <p:sp>
          <p:nvSpPr>
            <p:cNvPr name="TextBox 10" id="10"/>
            <p:cNvSpPr txBox="true"/>
            <p:nvPr/>
          </p:nvSpPr>
          <p:spPr>
            <a:xfrm>
              <a:off x="0" y="-66675"/>
              <a:ext cx="1078869" cy="419664"/>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2750096" y="6240809"/>
            <a:ext cx="12787807" cy="1340256"/>
            <a:chOff x="0" y="0"/>
            <a:chExt cx="3367982" cy="352989"/>
          </a:xfrm>
        </p:grpSpPr>
        <p:sp>
          <p:nvSpPr>
            <p:cNvPr name="Freeform 12" id="12"/>
            <p:cNvSpPr/>
            <p:nvPr/>
          </p:nvSpPr>
          <p:spPr>
            <a:xfrm flipH="false" flipV="false" rot="0">
              <a:off x="0" y="0"/>
              <a:ext cx="3367982" cy="352989"/>
            </a:xfrm>
            <a:custGeom>
              <a:avLst/>
              <a:gdLst/>
              <a:ahLst/>
              <a:cxnLst/>
              <a:rect r="r" b="b" t="t" l="l"/>
              <a:pathLst>
                <a:path h="352989" w="3367982">
                  <a:moveTo>
                    <a:pt x="0" y="0"/>
                  </a:moveTo>
                  <a:lnTo>
                    <a:pt x="3367982" y="0"/>
                  </a:lnTo>
                  <a:lnTo>
                    <a:pt x="3367982" y="352989"/>
                  </a:lnTo>
                  <a:lnTo>
                    <a:pt x="0" y="352989"/>
                  </a:lnTo>
                  <a:close/>
                </a:path>
              </a:pathLst>
            </a:custGeom>
            <a:solidFill>
              <a:srgbClr val="000000">
                <a:alpha val="0"/>
              </a:srgbClr>
            </a:solidFill>
            <a:ln w="19050" cap="sq">
              <a:solidFill>
                <a:srgbClr val="F4F4F4"/>
              </a:solidFill>
              <a:prstDash val="solid"/>
              <a:miter/>
            </a:ln>
          </p:spPr>
        </p:sp>
        <p:sp>
          <p:nvSpPr>
            <p:cNvPr name="TextBox 13" id="13"/>
            <p:cNvSpPr txBox="true"/>
            <p:nvPr/>
          </p:nvSpPr>
          <p:spPr>
            <a:xfrm>
              <a:off x="0" y="-66675"/>
              <a:ext cx="3367982" cy="419664"/>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0">
            <a:off x="15876423" y="6218456"/>
            <a:ext cx="4096332" cy="1340256"/>
            <a:chOff x="0" y="0"/>
            <a:chExt cx="1078869" cy="352989"/>
          </a:xfrm>
        </p:grpSpPr>
        <p:sp>
          <p:nvSpPr>
            <p:cNvPr name="Freeform 15" id="15"/>
            <p:cNvSpPr/>
            <p:nvPr/>
          </p:nvSpPr>
          <p:spPr>
            <a:xfrm flipH="false" flipV="false" rot="0">
              <a:off x="0" y="0"/>
              <a:ext cx="1078869" cy="352989"/>
            </a:xfrm>
            <a:custGeom>
              <a:avLst/>
              <a:gdLst/>
              <a:ahLst/>
              <a:cxnLst/>
              <a:rect r="r" b="b" t="t" l="l"/>
              <a:pathLst>
                <a:path h="352989" w="1078869">
                  <a:moveTo>
                    <a:pt x="0" y="0"/>
                  </a:moveTo>
                  <a:lnTo>
                    <a:pt x="1078869" y="0"/>
                  </a:lnTo>
                  <a:lnTo>
                    <a:pt x="1078869" y="352989"/>
                  </a:lnTo>
                  <a:lnTo>
                    <a:pt x="0" y="352989"/>
                  </a:lnTo>
                  <a:close/>
                </a:path>
              </a:pathLst>
            </a:custGeom>
            <a:solidFill>
              <a:srgbClr val="000000">
                <a:alpha val="0"/>
              </a:srgbClr>
            </a:solidFill>
            <a:ln w="19050" cap="sq">
              <a:solidFill>
                <a:srgbClr val="F4F4F4"/>
              </a:solidFill>
              <a:prstDash val="solid"/>
              <a:miter/>
            </a:ln>
          </p:spPr>
        </p:sp>
        <p:sp>
          <p:nvSpPr>
            <p:cNvPr name="TextBox 16" id="16"/>
            <p:cNvSpPr txBox="true"/>
            <p:nvPr/>
          </p:nvSpPr>
          <p:spPr>
            <a:xfrm>
              <a:off x="0" y="-66675"/>
              <a:ext cx="1078869" cy="419664"/>
            </a:xfrm>
            <a:prstGeom prst="rect">
              <a:avLst/>
            </a:prstGeom>
          </p:spPr>
          <p:txBody>
            <a:bodyPr anchor="ctr" rtlCol="false" tIns="50800" lIns="50800" bIns="50800" rIns="50800"/>
            <a:lstStyle/>
            <a:p>
              <a:pPr algn="ctr">
                <a:lnSpc>
                  <a:spcPts val="3359"/>
                </a:lnSpc>
              </a:pPr>
            </a:p>
          </p:txBody>
        </p:sp>
      </p:grpSp>
      <p:sp>
        <p:nvSpPr>
          <p:cNvPr name="AutoShape 17" id="17"/>
          <p:cNvSpPr/>
          <p:nvPr/>
        </p:nvSpPr>
        <p:spPr>
          <a:xfrm>
            <a:off x="0" y="8376448"/>
            <a:ext cx="18288000" cy="0"/>
          </a:xfrm>
          <a:prstGeom prst="line">
            <a:avLst/>
          </a:prstGeom>
          <a:ln cap="flat" w="19050">
            <a:solidFill>
              <a:srgbClr val="FFFFFF"/>
            </a:solidFill>
            <a:prstDash val="solid"/>
            <a:headEnd type="none" len="sm" w="sm"/>
            <a:tailEnd type="none" len="sm" w="sm"/>
          </a:ln>
        </p:spPr>
      </p:sp>
      <p:sp>
        <p:nvSpPr>
          <p:cNvPr name="Freeform 18" id="18"/>
          <p:cNvSpPr/>
          <p:nvPr/>
        </p:nvSpPr>
        <p:spPr>
          <a:xfrm flipH="false" flipV="false" rot="0">
            <a:off x="746959" y="6592863"/>
            <a:ext cx="563482" cy="591441"/>
          </a:xfrm>
          <a:custGeom>
            <a:avLst/>
            <a:gdLst/>
            <a:ahLst/>
            <a:cxnLst/>
            <a:rect r="r" b="b" t="t" l="l"/>
            <a:pathLst>
              <a:path h="591441" w="563482">
                <a:moveTo>
                  <a:pt x="0" y="0"/>
                </a:moveTo>
                <a:lnTo>
                  <a:pt x="563482" y="0"/>
                </a:lnTo>
                <a:lnTo>
                  <a:pt x="563482" y="591441"/>
                </a:lnTo>
                <a:lnTo>
                  <a:pt x="0" y="59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6977559" y="6592863"/>
            <a:ext cx="563482" cy="591441"/>
          </a:xfrm>
          <a:custGeom>
            <a:avLst/>
            <a:gdLst/>
            <a:ahLst/>
            <a:cxnLst/>
            <a:rect r="r" b="b" t="t" l="l"/>
            <a:pathLst>
              <a:path h="591441" w="563482">
                <a:moveTo>
                  <a:pt x="0" y="0"/>
                </a:moveTo>
                <a:lnTo>
                  <a:pt x="563482" y="0"/>
                </a:lnTo>
                <a:lnTo>
                  <a:pt x="563482" y="591441"/>
                </a:lnTo>
                <a:lnTo>
                  <a:pt x="0" y="59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2750096" y="1337697"/>
            <a:ext cx="12787807" cy="2437099"/>
          </a:xfrm>
          <a:prstGeom prst="rect">
            <a:avLst/>
          </a:prstGeom>
        </p:spPr>
        <p:txBody>
          <a:bodyPr anchor="t" rtlCol="false" tIns="0" lIns="0" bIns="0" rIns="0">
            <a:spAutoFit/>
          </a:bodyPr>
          <a:lstStyle/>
          <a:p>
            <a:pPr algn="ctr">
              <a:lnSpc>
                <a:spcPts val="18971"/>
              </a:lnSpc>
              <a:spcBef>
                <a:spcPct val="0"/>
              </a:spcBef>
            </a:pPr>
            <a:r>
              <a:rPr lang="en-US" b="true" sz="13551" spc="-745">
                <a:solidFill>
                  <a:srgbClr val="000000"/>
                </a:solidFill>
                <a:latin typeface="Poppins Medium"/>
                <a:ea typeface="Poppins Medium"/>
                <a:cs typeface="Poppins Medium"/>
                <a:sym typeface="Poppins Medium"/>
              </a:rPr>
              <a:t>AutoMarket</a:t>
            </a:r>
            <a:r>
              <a:rPr lang="en-US" b="true" sz="13551" spc="-745">
                <a:solidFill>
                  <a:srgbClr val="FF3131"/>
                </a:solidFill>
                <a:latin typeface="Poppins Medium"/>
                <a:ea typeface="Poppins Medium"/>
                <a:cs typeface="Poppins Medium"/>
                <a:sym typeface="Poppins Medium"/>
              </a:rPr>
              <a:t>UAO</a:t>
            </a:r>
          </a:p>
        </p:txBody>
      </p:sp>
      <p:sp>
        <p:nvSpPr>
          <p:cNvPr name="TextBox 21" id="21"/>
          <p:cNvSpPr txBox="true"/>
          <p:nvPr/>
        </p:nvSpPr>
        <p:spPr>
          <a:xfrm rot="0">
            <a:off x="3928410" y="6321657"/>
            <a:ext cx="10431180" cy="1076325"/>
          </a:xfrm>
          <a:prstGeom prst="rect">
            <a:avLst/>
          </a:prstGeom>
        </p:spPr>
        <p:txBody>
          <a:bodyPr anchor="t" rtlCol="false" tIns="0" lIns="0" bIns="0" rIns="0">
            <a:spAutoFit/>
          </a:bodyPr>
          <a:lstStyle/>
          <a:p>
            <a:pPr algn="ctr">
              <a:lnSpc>
                <a:spcPts val="4200"/>
              </a:lnSpc>
            </a:pPr>
            <a:r>
              <a:rPr lang="en-US" sz="3000" spc="-48">
                <a:solidFill>
                  <a:srgbClr val="F4F4F4"/>
                </a:solidFill>
                <a:latin typeface="Poppins"/>
                <a:ea typeface="Poppins"/>
                <a:cs typeface="Poppins"/>
                <a:sym typeface="Poppins"/>
              </a:rPr>
              <a:t>Miguel Arroyo, Annie Correa,</a:t>
            </a:r>
          </a:p>
          <a:p>
            <a:pPr algn="ctr">
              <a:lnSpc>
                <a:spcPts val="4200"/>
              </a:lnSpc>
              <a:spcBef>
                <a:spcPct val="0"/>
              </a:spcBef>
            </a:pPr>
            <a:r>
              <a:rPr lang="en-US" sz="3000" spc="-48">
                <a:solidFill>
                  <a:srgbClr val="F4F4F4"/>
                </a:solidFill>
                <a:latin typeface="Poppins"/>
                <a:ea typeface="Poppins"/>
                <a:cs typeface="Poppins"/>
                <a:sym typeface="Poppins"/>
              </a:rPr>
              <a:t>Fabian Gomezcasseres, Juan Hoyos</a:t>
            </a:r>
          </a:p>
        </p:txBody>
      </p:sp>
      <p:sp>
        <p:nvSpPr>
          <p:cNvPr name="TextBox 22" id="22"/>
          <p:cNvSpPr txBox="true"/>
          <p:nvPr/>
        </p:nvSpPr>
        <p:spPr>
          <a:xfrm rot="0">
            <a:off x="1028700" y="9012555"/>
            <a:ext cx="4390627" cy="843915"/>
          </a:xfrm>
          <a:prstGeom prst="rect">
            <a:avLst/>
          </a:prstGeom>
        </p:spPr>
        <p:txBody>
          <a:bodyPr anchor="t" rtlCol="false" tIns="0" lIns="0" bIns="0" rIns="0">
            <a:spAutoFit/>
          </a:bodyPr>
          <a:lstStyle/>
          <a:p>
            <a:pPr algn="l">
              <a:lnSpc>
                <a:spcPts val="3359"/>
              </a:lnSpc>
              <a:spcBef>
                <a:spcPct val="0"/>
              </a:spcBef>
            </a:pPr>
            <a:r>
              <a:rPr lang="en-US" sz="2399" spc="-38">
                <a:solidFill>
                  <a:srgbClr val="F4F4F4"/>
                </a:solidFill>
                <a:latin typeface="Poppins"/>
                <a:ea typeface="Poppins"/>
                <a:cs typeface="Poppins"/>
                <a:sym typeface="Poppins"/>
              </a:rPr>
              <a:t>UNIVERSIDAD AUTÓNOMA DE OCCIDENTE</a:t>
            </a:r>
          </a:p>
        </p:txBody>
      </p:sp>
      <p:sp>
        <p:nvSpPr>
          <p:cNvPr name="TextBox 23" id="23"/>
          <p:cNvSpPr txBox="true"/>
          <p:nvPr/>
        </p:nvSpPr>
        <p:spPr>
          <a:xfrm rot="0">
            <a:off x="12868673" y="9012555"/>
            <a:ext cx="4390627" cy="424815"/>
          </a:xfrm>
          <a:prstGeom prst="rect">
            <a:avLst/>
          </a:prstGeom>
        </p:spPr>
        <p:txBody>
          <a:bodyPr anchor="t" rtlCol="false" tIns="0" lIns="0" bIns="0" rIns="0">
            <a:spAutoFit/>
          </a:bodyPr>
          <a:lstStyle/>
          <a:p>
            <a:pPr algn="r">
              <a:lnSpc>
                <a:spcPts val="3359"/>
              </a:lnSpc>
              <a:spcBef>
                <a:spcPct val="0"/>
              </a:spcBef>
            </a:pPr>
            <a:r>
              <a:rPr lang="en-US" sz="2399" spc="-38">
                <a:solidFill>
                  <a:srgbClr val="F4F4F4"/>
                </a:solidFill>
                <a:latin typeface="Poppins"/>
                <a:ea typeface="Poppins"/>
                <a:cs typeface="Poppins"/>
                <a:sym typeface="Poppins"/>
              </a:rPr>
              <a:t>WWW.AUTOMARKETUAO.COM</a:t>
            </a:r>
          </a:p>
        </p:txBody>
      </p:sp>
      <p:sp>
        <p:nvSpPr>
          <p:cNvPr name="TextBox 24" id="24"/>
          <p:cNvSpPr txBox="true"/>
          <p:nvPr/>
        </p:nvSpPr>
        <p:spPr>
          <a:xfrm rot="0">
            <a:off x="2750096" y="3708121"/>
            <a:ext cx="12787807" cy="580389"/>
          </a:xfrm>
          <a:prstGeom prst="rect">
            <a:avLst/>
          </a:prstGeom>
        </p:spPr>
        <p:txBody>
          <a:bodyPr anchor="t" rtlCol="false" tIns="0" lIns="0" bIns="0" rIns="0">
            <a:spAutoFit/>
          </a:bodyPr>
          <a:lstStyle/>
          <a:p>
            <a:pPr algn="ctr">
              <a:lnSpc>
                <a:spcPts val="4760"/>
              </a:lnSpc>
            </a:pPr>
            <a:r>
              <a:rPr lang="en-US" sz="3400">
                <a:solidFill>
                  <a:srgbClr val="000000"/>
                </a:solidFill>
                <a:latin typeface="Glacial Indifference"/>
                <a:ea typeface="Glacial Indifference"/>
                <a:cs typeface="Glacial Indifference"/>
                <a:sym typeface="Glacial Indifference"/>
              </a:rPr>
              <a:t>Plataforma pa</a:t>
            </a:r>
            <a:r>
              <a:rPr lang="en-US" sz="3400">
                <a:solidFill>
                  <a:srgbClr val="000000"/>
                </a:solidFill>
                <a:latin typeface="Glacial Indifference"/>
                <a:ea typeface="Glacial Indifference"/>
                <a:cs typeface="Glacial Indifference"/>
                <a:sym typeface="Glacial Indifference"/>
              </a:rPr>
              <a:t>ra la Compra y Venta de Vehículos Usados</a:t>
            </a:r>
          </a:p>
        </p:txBody>
      </p:sp>
      <p:sp>
        <p:nvSpPr>
          <p:cNvPr name="TextBox 25" id="25"/>
          <p:cNvSpPr txBox="true"/>
          <p:nvPr/>
        </p:nvSpPr>
        <p:spPr>
          <a:xfrm rot="0">
            <a:off x="6948686" y="9012555"/>
            <a:ext cx="4390627" cy="424815"/>
          </a:xfrm>
          <a:prstGeom prst="rect">
            <a:avLst/>
          </a:prstGeom>
        </p:spPr>
        <p:txBody>
          <a:bodyPr anchor="t" rtlCol="false" tIns="0" lIns="0" bIns="0" rIns="0">
            <a:spAutoFit/>
          </a:bodyPr>
          <a:lstStyle/>
          <a:p>
            <a:pPr algn="ctr">
              <a:lnSpc>
                <a:spcPts val="3359"/>
              </a:lnSpc>
              <a:spcBef>
                <a:spcPct val="0"/>
              </a:spcBef>
            </a:pPr>
            <a:r>
              <a:rPr lang="en-US" sz="2399" spc="-38">
                <a:solidFill>
                  <a:srgbClr val="F4F4F4"/>
                </a:solidFill>
                <a:latin typeface="Poppins"/>
                <a:ea typeface="Poppins"/>
                <a:cs typeface="Poppins"/>
                <a:sym typeface="Poppins"/>
              </a:rPr>
              <a:t>REDES E INFRAESTRUCTURA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1307702"/>
            <a:ext cx="18288000" cy="8229600"/>
            <a:chOff x="0" y="0"/>
            <a:chExt cx="4816593" cy="2167467"/>
          </a:xfrm>
        </p:grpSpPr>
        <p:sp>
          <p:nvSpPr>
            <p:cNvPr name="Freeform 3" id="3"/>
            <p:cNvSpPr/>
            <p:nvPr/>
          </p:nvSpPr>
          <p:spPr>
            <a:xfrm flipH="false" flipV="false" rot="0">
              <a:off x="0" y="0"/>
              <a:ext cx="4816592" cy="2167467"/>
            </a:xfrm>
            <a:custGeom>
              <a:avLst/>
              <a:gdLst/>
              <a:ahLst/>
              <a:cxnLst/>
              <a:rect r="r" b="b" t="t" l="l"/>
              <a:pathLst>
                <a:path h="2167467" w="4816592">
                  <a:moveTo>
                    <a:pt x="0" y="0"/>
                  </a:moveTo>
                  <a:lnTo>
                    <a:pt x="4816592" y="0"/>
                  </a:lnTo>
                  <a:lnTo>
                    <a:pt x="4816592" y="2167467"/>
                  </a:lnTo>
                  <a:lnTo>
                    <a:pt x="0" y="2167467"/>
                  </a:lnTo>
                  <a:close/>
                </a:path>
              </a:pathLst>
            </a:custGeom>
            <a:solidFill>
              <a:srgbClr val="000000"/>
            </a:solidFill>
          </p:spPr>
        </p:sp>
        <p:sp>
          <p:nvSpPr>
            <p:cNvPr name="TextBox 4" id="4"/>
            <p:cNvSpPr txBox="true"/>
            <p:nvPr/>
          </p:nvSpPr>
          <p:spPr>
            <a:xfrm>
              <a:off x="0" y="-38100"/>
              <a:ext cx="4816593" cy="2205567"/>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899338" y="2939257"/>
            <a:ext cx="16395183" cy="0"/>
          </a:xfrm>
          <a:prstGeom prst="line">
            <a:avLst/>
          </a:prstGeom>
          <a:ln cap="flat" w="19050">
            <a:solidFill>
              <a:srgbClr val="FFFFFF"/>
            </a:solidFill>
            <a:prstDash val="solid"/>
            <a:headEnd type="none" len="sm" w="sm"/>
            <a:tailEnd type="none" len="sm" w="sm"/>
          </a:ln>
        </p:spPr>
      </p:sp>
      <p:grpSp>
        <p:nvGrpSpPr>
          <p:cNvPr name="Group 6" id="6"/>
          <p:cNvGrpSpPr/>
          <p:nvPr/>
        </p:nvGrpSpPr>
        <p:grpSpPr>
          <a:xfrm rot="0">
            <a:off x="-148412" y="2269129"/>
            <a:ext cx="1047750" cy="1340256"/>
            <a:chOff x="0" y="0"/>
            <a:chExt cx="1397000" cy="1787008"/>
          </a:xfrm>
        </p:grpSpPr>
        <p:grpSp>
          <p:nvGrpSpPr>
            <p:cNvPr name="Group 7" id="7"/>
            <p:cNvGrpSpPr/>
            <p:nvPr/>
          </p:nvGrpSpPr>
          <p:grpSpPr>
            <a:xfrm rot="0">
              <a:off x="0" y="0"/>
              <a:ext cx="1397000" cy="1787008"/>
              <a:chOff x="0" y="0"/>
              <a:chExt cx="275951" cy="352989"/>
            </a:xfrm>
          </p:grpSpPr>
          <p:sp>
            <p:nvSpPr>
              <p:cNvPr name="Freeform 8" id="8"/>
              <p:cNvSpPr/>
              <p:nvPr/>
            </p:nvSpPr>
            <p:spPr>
              <a:xfrm flipH="false" flipV="false" rot="0">
                <a:off x="0" y="0"/>
                <a:ext cx="275951" cy="352989"/>
              </a:xfrm>
              <a:custGeom>
                <a:avLst/>
                <a:gdLst/>
                <a:ahLst/>
                <a:cxnLst/>
                <a:rect r="r" b="b" t="t" l="l"/>
                <a:pathLst>
                  <a:path h="352989" w="275951">
                    <a:moveTo>
                      <a:pt x="0" y="0"/>
                    </a:moveTo>
                    <a:lnTo>
                      <a:pt x="275951" y="0"/>
                    </a:lnTo>
                    <a:lnTo>
                      <a:pt x="275951" y="352989"/>
                    </a:lnTo>
                    <a:lnTo>
                      <a:pt x="0" y="352989"/>
                    </a:lnTo>
                    <a:close/>
                  </a:path>
                </a:pathLst>
              </a:custGeom>
              <a:solidFill>
                <a:srgbClr val="000000">
                  <a:alpha val="0"/>
                </a:srgbClr>
              </a:solidFill>
              <a:ln w="19050" cap="sq">
                <a:solidFill>
                  <a:srgbClr val="F4F4F4"/>
                </a:solidFill>
                <a:prstDash val="solid"/>
                <a:miter/>
              </a:ln>
            </p:spPr>
          </p:sp>
          <p:sp>
            <p:nvSpPr>
              <p:cNvPr name="TextBox 9" id="9"/>
              <p:cNvSpPr txBox="true"/>
              <p:nvPr/>
            </p:nvSpPr>
            <p:spPr>
              <a:xfrm>
                <a:off x="0" y="-66675"/>
                <a:ext cx="275951" cy="419664"/>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0">
              <a:off x="322845" y="499210"/>
              <a:ext cx="751310" cy="788588"/>
            </a:xfrm>
            <a:custGeom>
              <a:avLst/>
              <a:gdLst/>
              <a:ahLst/>
              <a:cxnLst/>
              <a:rect r="r" b="b" t="t" l="l"/>
              <a:pathLst>
                <a:path h="788588" w="751310">
                  <a:moveTo>
                    <a:pt x="0" y="0"/>
                  </a:moveTo>
                  <a:lnTo>
                    <a:pt x="751310" y="0"/>
                  </a:lnTo>
                  <a:lnTo>
                    <a:pt x="751310" y="788588"/>
                  </a:lnTo>
                  <a:lnTo>
                    <a:pt x="0" y="788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11" id="11"/>
          <p:cNvSpPr txBox="true"/>
          <p:nvPr/>
        </p:nvSpPr>
        <p:spPr>
          <a:xfrm rot="0">
            <a:off x="1028700" y="1675201"/>
            <a:ext cx="16242633" cy="1432209"/>
          </a:xfrm>
          <a:prstGeom prst="rect">
            <a:avLst/>
          </a:prstGeom>
        </p:spPr>
        <p:txBody>
          <a:bodyPr anchor="t" rtlCol="false" tIns="0" lIns="0" bIns="0" rIns="0">
            <a:spAutoFit/>
          </a:bodyPr>
          <a:lstStyle/>
          <a:p>
            <a:pPr algn="ctr">
              <a:lnSpc>
                <a:spcPts val="10111"/>
              </a:lnSpc>
            </a:pPr>
            <a:r>
              <a:rPr lang="en-US" b="true" sz="10011" spc="-550">
                <a:solidFill>
                  <a:srgbClr val="F4F4F4"/>
                </a:solidFill>
                <a:latin typeface="Poppins Medium"/>
                <a:ea typeface="Poppins Medium"/>
                <a:cs typeface="Poppins Medium"/>
                <a:sym typeface="Poppins Medium"/>
              </a:rPr>
              <a:t>Implementación</a:t>
            </a:r>
          </a:p>
        </p:txBody>
      </p:sp>
      <p:sp>
        <p:nvSpPr>
          <p:cNvPr name="TextBox 12" id="12"/>
          <p:cNvSpPr txBox="true"/>
          <p:nvPr/>
        </p:nvSpPr>
        <p:spPr>
          <a:xfrm rot="0">
            <a:off x="1704064" y="4335912"/>
            <a:ext cx="6599104" cy="3658235"/>
          </a:xfrm>
          <a:prstGeom prst="rect">
            <a:avLst/>
          </a:prstGeom>
        </p:spPr>
        <p:txBody>
          <a:bodyPr anchor="t" rtlCol="false" tIns="0" lIns="0" bIns="0" rIns="0">
            <a:spAutoFit/>
          </a:bodyPr>
          <a:lstStyle/>
          <a:p>
            <a:pPr algn="just">
              <a:lnSpc>
                <a:spcPts val="3639"/>
              </a:lnSpc>
              <a:spcBef>
                <a:spcPct val="0"/>
              </a:spcBef>
            </a:pPr>
            <a:r>
              <a:rPr lang="en-US" sz="2599" spc="-41">
                <a:solidFill>
                  <a:srgbClr val="F4F4F4"/>
                </a:solidFill>
                <a:latin typeface="Poppins"/>
                <a:ea typeface="Poppins"/>
                <a:cs typeface="Poppins"/>
                <a:sym typeface="Poppins"/>
              </a:rPr>
              <a:t>La solución diseñada fue implementada utilizando las tecnologías y herramientas seleccionadas previamente tales como Docker para la contenerización, Docker Compose para el empaquetado multicontenedor y Docker Swarm como plataforma de orquestación.</a:t>
            </a:r>
          </a:p>
          <a:p>
            <a:pPr algn="just">
              <a:lnSpc>
                <a:spcPts val="3639"/>
              </a:lnSpc>
              <a:spcBef>
                <a:spcPct val="0"/>
              </a:spcBef>
            </a:pPr>
          </a:p>
        </p:txBody>
      </p:sp>
      <p:sp>
        <p:nvSpPr>
          <p:cNvPr name="TextBox 13" id="13"/>
          <p:cNvSpPr txBox="true"/>
          <p:nvPr/>
        </p:nvSpPr>
        <p:spPr>
          <a:xfrm rot="0">
            <a:off x="9546418" y="4107312"/>
            <a:ext cx="7409204" cy="4115435"/>
          </a:xfrm>
          <a:prstGeom prst="rect">
            <a:avLst/>
          </a:prstGeom>
        </p:spPr>
        <p:txBody>
          <a:bodyPr anchor="t" rtlCol="false" tIns="0" lIns="0" bIns="0" rIns="0">
            <a:spAutoFit/>
          </a:bodyPr>
          <a:lstStyle/>
          <a:p>
            <a:pPr algn="just">
              <a:lnSpc>
                <a:spcPts val="3639"/>
              </a:lnSpc>
            </a:pPr>
            <a:r>
              <a:rPr lang="en-US" sz="2599" spc="-41">
                <a:solidFill>
                  <a:srgbClr val="F4F4F4"/>
                </a:solidFill>
                <a:latin typeface="Poppins"/>
                <a:ea typeface="Poppins"/>
                <a:cs typeface="Poppins"/>
                <a:sym typeface="Poppins"/>
              </a:rPr>
              <a:t>La infraestructura fue desplegada en un entorno distribuido que consta de dos nodos: uno máster y un nodo worker. </a:t>
            </a:r>
          </a:p>
          <a:p>
            <a:pPr algn="just">
              <a:lnSpc>
                <a:spcPts val="3639"/>
              </a:lnSpc>
            </a:pPr>
            <a:r>
              <a:rPr lang="en-US" sz="2599" spc="-41">
                <a:solidFill>
                  <a:srgbClr val="F4F4F4"/>
                </a:solidFill>
                <a:latin typeface="Poppins"/>
                <a:ea typeface="Poppins"/>
                <a:cs typeface="Poppins"/>
                <a:sym typeface="Poppins"/>
              </a:rPr>
              <a:t>Posterior a la implementación, con el fin de validar la capacidad del sistema para operar bajo distintas condiciones de carga, se llevaron a cabo pruebas de escalabilidad y desempeño.</a:t>
            </a:r>
          </a:p>
          <a:p>
            <a:pPr algn="ctr">
              <a:lnSpc>
                <a:spcPts val="363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1307702"/>
            <a:ext cx="18288000" cy="8229600"/>
            <a:chOff x="0" y="0"/>
            <a:chExt cx="4816593" cy="2167467"/>
          </a:xfrm>
        </p:grpSpPr>
        <p:sp>
          <p:nvSpPr>
            <p:cNvPr name="Freeform 3" id="3"/>
            <p:cNvSpPr/>
            <p:nvPr/>
          </p:nvSpPr>
          <p:spPr>
            <a:xfrm flipH="false" flipV="false" rot="0">
              <a:off x="0" y="0"/>
              <a:ext cx="4816592" cy="2167467"/>
            </a:xfrm>
            <a:custGeom>
              <a:avLst/>
              <a:gdLst/>
              <a:ahLst/>
              <a:cxnLst/>
              <a:rect r="r" b="b" t="t" l="l"/>
              <a:pathLst>
                <a:path h="2167467" w="4816592">
                  <a:moveTo>
                    <a:pt x="0" y="0"/>
                  </a:moveTo>
                  <a:lnTo>
                    <a:pt x="4816592" y="0"/>
                  </a:lnTo>
                  <a:lnTo>
                    <a:pt x="4816592" y="2167467"/>
                  </a:lnTo>
                  <a:lnTo>
                    <a:pt x="0" y="2167467"/>
                  </a:lnTo>
                  <a:close/>
                </a:path>
              </a:pathLst>
            </a:custGeom>
            <a:solidFill>
              <a:srgbClr val="000000"/>
            </a:solidFill>
          </p:spPr>
        </p:sp>
        <p:sp>
          <p:nvSpPr>
            <p:cNvPr name="TextBox 4" id="4"/>
            <p:cNvSpPr txBox="true"/>
            <p:nvPr/>
          </p:nvSpPr>
          <p:spPr>
            <a:xfrm>
              <a:off x="0" y="-38100"/>
              <a:ext cx="4816593" cy="2205567"/>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787842" y="3179569"/>
            <a:ext cx="16395183" cy="0"/>
          </a:xfrm>
          <a:prstGeom prst="line">
            <a:avLst/>
          </a:prstGeom>
          <a:ln cap="flat" w="19050">
            <a:solidFill>
              <a:srgbClr val="FFFFFF"/>
            </a:solidFill>
            <a:prstDash val="solid"/>
            <a:headEnd type="none" len="sm" w="sm"/>
            <a:tailEnd type="none" len="sm" w="sm"/>
          </a:ln>
        </p:spPr>
      </p:sp>
      <p:sp>
        <p:nvSpPr>
          <p:cNvPr name="Freeform 6" id="6"/>
          <p:cNvSpPr/>
          <p:nvPr/>
        </p:nvSpPr>
        <p:spPr>
          <a:xfrm flipH="false" flipV="false" rot="0">
            <a:off x="327179" y="3833593"/>
            <a:ext cx="11301259" cy="920619"/>
          </a:xfrm>
          <a:custGeom>
            <a:avLst/>
            <a:gdLst/>
            <a:ahLst/>
            <a:cxnLst/>
            <a:rect r="r" b="b" t="t" l="l"/>
            <a:pathLst>
              <a:path h="920619" w="11301259">
                <a:moveTo>
                  <a:pt x="0" y="0"/>
                </a:moveTo>
                <a:lnTo>
                  <a:pt x="11301258" y="0"/>
                </a:lnTo>
                <a:lnTo>
                  <a:pt x="11301258" y="920619"/>
                </a:lnTo>
                <a:lnTo>
                  <a:pt x="0" y="920619"/>
                </a:lnTo>
                <a:lnTo>
                  <a:pt x="0" y="0"/>
                </a:lnTo>
                <a:close/>
              </a:path>
            </a:pathLst>
          </a:custGeom>
          <a:blipFill>
            <a:blip r:embed="rId2"/>
            <a:stretch>
              <a:fillRect l="0" t="-117894" r="0" b="0"/>
            </a:stretch>
          </a:blipFill>
        </p:spPr>
      </p:sp>
      <p:sp>
        <p:nvSpPr>
          <p:cNvPr name="Freeform 7" id="7"/>
          <p:cNvSpPr/>
          <p:nvPr/>
        </p:nvSpPr>
        <p:spPr>
          <a:xfrm flipH="false" flipV="false" rot="0">
            <a:off x="327179" y="6938087"/>
            <a:ext cx="11301259" cy="875848"/>
          </a:xfrm>
          <a:custGeom>
            <a:avLst/>
            <a:gdLst/>
            <a:ahLst/>
            <a:cxnLst/>
            <a:rect r="r" b="b" t="t" l="l"/>
            <a:pathLst>
              <a:path h="875848" w="11301259">
                <a:moveTo>
                  <a:pt x="0" y="0"/>
                </a:moveTo>
                <a:lnTo>
                  <a:pt x="11301258" y="0"/>
                </a:lnTo>
                <a:lnTo>
                  <a:pt x="11301258" y="875848"/>
                </a:lnTo>
                <a:lnTo>
                  <a:pt x="0" y="875848"/>
                </a:lnTo>
                <a:lnTo>
                  <a:pt x="0" y="0"/>
                </a:lnTo>
                <a:close/>
              </a:path>
            </a:pathLst>
          </a:custGeom>
          <a:blipFill>
            <a:blip r:embed="rId3"/>
            <a:stretch>
              <a:fillRect l="0" t="0" r="0" b="0"/>
            </a:stretch>
          </a:blipFill>
        </p:spPr>
      </p:sp>
      <p:sp>
        <p:nvSpPr>
          <p:cNvPr name="Freeform 8" id="8"/>
          <p:cNvSpPr/>
          <p:nvPr/>
        </p:nvSpPr>
        <p:spPr>
          <a:xfrm flipH="false" flipV="false" rot="0">
            <a:off x="327179" y="8434627"/>
            <a:ext cx="11301259" cy="889974"/>
          </a:xfrm>
          <a:custGeom>
            <a:avLst/>
            <a:gdLst/>
            <a:ahLst/>
            <a:cxnLst/>
            <a:rect r="r" b="b" t="t" l="l"/>
            <a:pathLst>
              <a:path h="889974" w="11301259">
                <a:moveTo>
                  <a:pt x="0" y="0"/>
                </a:moveTo>
                <a:lnTo>
                  <a:pt x="11301258" y="0"/>
                </a:lnTo>
                <a:lnTo>
                  <a:pt x="11301258" y="889974"/>
                </a:lnTo>
                <a:lnTo>
                  <a:pt x="0" y="889974"/>
                </a:lnTo>
                <a:lnTo>
                  <a:pt x="0" y="0"/>
                </a:lnTo>
                <a:close/>
              </a:path>
            </a:pathLst>
          </a:custGeom>
          <a:blipFill>
            <a:blip r:embed="rId4"/>
            <a:stretch>
              <a:fillRect l="0" t="0" r="0" b="0"/>
            </a:stretch>
          </a:blipFill>
        </p:spPr>
      </p:sp>
      <p:sp>
        <p:nvSpPr>
          <p:cNvPr name="Freeform 9" id="9"/>
          <p:cNvSpPr/>
          <p:nvPr/>
        </p:nvSpPr>
        <p:spPr>
          <a:xfrm flipH="false" flipV="false" rot="0">
            <a:off x="12142506" y="5969395"/>
            <a:ext cx="6046440" cy="1937384"/>
          </a:xfrm>
          <a:custGeom>
            <a:avLst/>
            <a:gdLst/>
            <a:ahLst/>
            <a:cxnLst/>
            <a:rect r="r" b="b" t="t" l="l"/>
            <a:pathLst>
              <a:path h="1937384" w="6046440">
                <a:moveTo>
                  <a:pt x="0" y="0"/>
                </a:moveTo>
                <a:lnTo>
                  <a:pt x="6046440" y="0"/>
                </a:lnTo>
                <a:lnTo>
                  <a:pt x="6046440" y="1937384"/>
                </a:lnTo>
                <a:lnTo>
                  <a:pt x="0" y="1937384"/>
                </a:lnTo>
                <a:lnTo>
                  <a:pt x="0" y="0"/>
                </a:lnTo>
                <a:close/>
              </a:path>
            </a:pathLst>
          </a:custGeom>
          <a:blipFill>
            <a:blip r:embed="rId5"/>
            <a:stretch>
              <a:fillRect l="0" t="0" r="0" b="0"/>
            </a:stretch>
          </a:blipFill>
        </p:spPr>
      </p:sp>
      <p:sp>
        <p:nvSpPr>
          <p:cNvPr name="Freeform 10" id="10"/>
          <p:cNvSpPr/>
          <p:nvPr/>
        </p:nvSpPr>
        <p:spPr>
          <a:xfrm flipH="false" flipV="false" rot="0">
            <a:off x="327179" y="5279056"/>
            <a:ext cx="11301259" cy="861721"/>
          </a:xfrm>
          <a:custGeom>
            <a:avLst/>
            <a:gdLst/>
            <a:ahLst/>
            <a:cxnLst/>
            <a:rect r="r" b="b" t="t" l="l"/>
            <a:pathLst>
              <a:path h="861721" w="11301259">
                <a:moveTo>
                  <a:pt x="0" y="0"/>
                </a:moveTo>
                <a:lnTo>
                  <a:pt x="11301258" y="0"/>
                </a:lnTo>
                <a:lnTo>
                  <a:pt x="11301258" y="861721"/>
                </a:lnTo>
                <a:lnTo>
                  <a:pt x="0" y="861721"/>
                </a:lnTo>
                <a:lnTo>
                  <a:pt x="0" y="0"/>
                </a:lnTo>
                <a:close/>
              </a:path>
            </a:pathLst>
          </a:custGeom>
          <a:blipFill>
            <a:blip r:embed="rId6"/>
            <a:stretch>
              <a:fillRect l="0" t="0" r="0" b="0"/>
            </a:stretch>
          </a:blipFill>
        </p:spPr>
      </p:sp>
      <p:sp>
        <p:nvSpPr>
          <p:cNvPr name="TextBox 11" id="11"/>
          <p:cNvSpPr txBox="true"/>
          <p:nvPr/>
        </p:nvSpPr>
        <p:spPr>
          <a:xfrm rot="0">
            <a:off x="864117" y="1675201"/>
            <a:ext cx="16528956" cy="1432209"/>
          </a:xfrm>
          <a:prstGeom prst="rect">
            <a:avLst/>
          </a:prstGeom>
        </p:spPr>
        <p:txBody>
          <a:bodyPr anchor="t" rtlCol="false" tIns="0" lIns="0" bIns="0" rIns="0">
            <a:spAutoFit/>
          </a:bodyPr>
          <a:lstStyle/>
          <a:p>
            <a:pPr algn="ctr">
              <a:lnSpc>
                <a:spcPts val="10111"/>
              </a:lnSpc>
            </a:pPr>
            <a:r>
              <a:rPr lang="en-US" b="true" sz="10011" spc="-550">
                <a:solidFill>
                  <a:srgbClr val="F4F4F4"/>
                </a:solidFill>
                <a:latin typeface="Poppins Medium"/>
                <a:ea typeface="Poppins Medium"/>
                <a:cs typeface="Poppins Medium"/>
                <a:sym typeface="Poppins Medium"/>
              </a:rPr>
              <a:t>Escalabilidad y Rendimiento</a:t>
            </a:r>
          </a:p>
        </p:txBody>
      </p:sp>
      <p:sp>
        <p:nvSpPr>
          <p:cNvPr name="TextBox 12" id="12"/>
          <p:cNvSpPr txBox="true"/>
          <p:nvPr/>
        </p:nvSpPr>
        <p:spPr>
          <a:xfrm rot="0">
            <a:off x="327179" y="3309083"/>
            <a:ext cx="5278660" cy="457835"/>
          </a:xfrm>
          <a:prstGeom prst="rect">
            <a:avLst/>
          </a:prstGeom>
        </p:spPr>
        <p:txBody>
          <a:bodyPr anchor="t" rtlCol="false" tIns="0" lIns="0" bIns="0" rIns="0">
            <a:spAutoFit/>
          </a:bodyPr>
          <a:lstStyle/>
          <a:p>
            <a:pPr algn="ctr">
              <a:lnSpc>
                <a:spcPts val="3639"/>
              </a:lnSpc>
              <a:spcBef>
                <a:spcPct val="0"/>
              </a:spcBef>
            </a:pPr>
            <a:r>
              <a:rPr lang="en-US" sz="2599" spc="-41">
                <a:solidFill>
                  <a:srgbClr val="F4F4F4"/>
                </a:solidFill>
                <a:latin typeface="Poppins"/>
                <a:ea typeface="Poppins"/>
                <a:cs typeface="Poppins"/>
                <a:sym typeface="Poppins"/>
              </a:rPr>
              <a:t>Filtrar publicaciones por marca</a:t>
            </a:r>
          </a:p>
        </p:txBody>
      </p:sp>
      <p:sp>
        <p:nvSpPr>
          <p:cNvPr name="TextBox 13" id="13"/>
          <p:cNvSpPr txBox="true"/>
          <p:nvPr/>
        </p:nvSpPr>
        <p:spPr>
          <a:xfrm rot="0">
            <a:off x="124279" y="6437092"/>
            <a:ext cx="3052718" cy="457835"/>
          </a:xfrm>
          <a:prstGeom prst="rect">
            <a:avLst/>
          </a:prstGeom>
        </p:spPr>
        <p:txBody>
          <a:bodyPr anchor="t" rtlCol="false" tIns="0" lIns="0" bIns="0" rIns="0">
            <a:spAutoFit/>
          </a:bodyPr>
          <a:lstStyle/>
          <a:p>
            <a:pPr algn="ctr">
              <a:lnSpc>
                <a:spcPts val="3639"/>
              </a:lnSpc>
              <a:spcBef>
                <a:spcPct val="0"/>
              </a:spcBef>
            </a:pPr>
            <a:r>
              <a:rPr lang="en-US" sz="2599" spc="-41">
                <a:solidFill>
                  <a:srgbClr val="F4F4F4"/>
                </a:solidFill>
                <a:latin typeface="Poppins"/>
                <a:ea typeface="Poppins"/>
                <a:cs typeface="Poppins"/>
                <a:sym typeface="Poppins"/>
              </a:rPr>
              <a:t>Traer un tramite</a:t>
            </a:r>
          </a:p>
        </p:txBody>
      </p:sp>
      <p:sp>
        <p:nvSpPr>
          <p:cNvPr name="TextBox 14" id="14"/>
          <p:cNvSpPr txBox="true"/>
          <p:nvPr/>
        </p:nvSpPr>
        <p:spPr>
          <a:xfrm rot="0">
            <a:off x="308129" y="7976791"/>
            <a:ext cx="4038492" cy="457835"/>
          </a:xfrm>
          <a:prstGeom prst="rect">
            <a:avLst/>
          </a:prstGeom>
        </p:spPr>
        <p:txBody>
          <a:bodyPr anchor="t" rtlCol="false" tIns="0" lIns="0" bIns="0" rIns="0">
            <a:spAutoFit/>
          </a:bodyPr>
          <a:lstStyle/>
          <a:p>
            <a:pPr algn="ctr">
              <a:lnSpc>
                <a:spcPts val="3639"/>
              </a:lnSpc>
              <a:spcBef>
                <a:spcPct val="0"/>
              </a:spcBef>
            </a:pPr>
            <a:r>
              <a:rPr lang="en-US" sz="2599" spc="-41">
                <a:solidFill>
                  <a:srgbClr val="F4F4F4"/>
                </a:solidFill>
                <a:latin typeface="Poppins"/>
                <a:ea typeface="Poppins"/>
                <a:cs typeface="Poppins"/>
                <a:sym typeface="Poppins"/>
              </a:rPr>
              <a:t>Traer todos los Usuarios</a:t>
            </a:r>
          </a:p>
        </p:txBody>
      </p:sp>
      <p:sp>
        <p:nvSpPr>
          <p:cNvPr name="TextBox 15" id="15"/>
          <p:cNvSpPr txBox="true"/>
          <p:nvPr/>
        </p:nvSpPr>
        <p:spPr>
          <a:xfrm rot="0">
            <a:off x="12142506" y="5355827"/>
            <a:ext cx="7409204" cy="457835"/>
          </a:xfrm>
          <a:prstGeom prst="rect">
            <a:avLst/>
          </a:prstGeom>
        </p:spPr>
        <p:txBody>
          <a:bodyPr anchor="t" rtlCol="false" tIns="0" lIns="0" bIns="0" rIns="0">
            <a:spAutoFit/>
          </a:bodyPr>
          <a:lstStyle/>
          <a:p>
            <a:pPr algn="just">
              <a:lnSpc>
                <a:spcPts val="3639"/>
              </a:lnSpc>
              <a:spcBef>
                <a:spcPct val="0"/>
              </a:spcBef>
            </a:pPr>
            <a:r>
              <a:rPr lang="en-US" sz="2599" spc="-41">
                <a:solidFill>
                  <a:srgbClr val="F4F4F4"/>
                </a:solidFill>
                <a:latin typeface="Poppins"/>
                <a:ea typeface="Poppins"/>
                <a:cs typeface="Poppins"/>
                <a:sym typeface="Poppins"/>
              </a:rPr>
              <a:t>Escalado ideal: </a:t>
            </a:r>
          </a:p>
        </p:txBody>
      </p:sp>
      <p:sp>
        <p:nvSpPr>
          <p:cNvPr name="TextBox 16" id="16"/>
          <p:cNvSpPr txBox="true"/>
          <p:nvPr/>
        </p:nvSpPr>
        <p:spPr>
          <a:xfrm rot="0">
            <a:off x="308129" y="4805143"/>
            <a:ext cx="7327944" cy="457835"/>
          </a:xfrm>
          <a:prstGeom prst="rect">
            <a:avLst/>
          </a:prstGeom>
        </p:spPr>
        <p:txBody>
          <a:bodyPr anchor="t" rtlCol="false" tIns="0" lIns="0" bIns="0" rIns="0">
            <a:spAutoFit/>
          </a:bodyPr>
          <a:lstStyle/>
          <a:p>
            <a:pPr algn="ctr">
              <a:lnSpc>
                <a:spcPts val="3639"/>
              </a:lnSpc>
              <a:spcBef>
                <a:spcPct val="0"/>
              </a:spcBef>
            </a:pPr>
            <a:r>
              <a:rPr lang="en-US" sz="2599" spc="-41">
                <a:solidFill>
                  <a:srgbClr val="F4F4F4"/>
                </a:solidFill>
                <a:latin typeface="Poppins"/>
                <a:ea typeface="Poppins"/>
                <a:cs typeface="Poppins"/>
                <a:sym typeface="Poppins"/>
              </a:rPr>
              <a:t>Filtrar publicaciones por marca sin escalado: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1127" r="0" b="11341"/>
          <a:stretch>
            <a:fillRect/>
          </a:stretch>
        </p:blipFill>
        <p:spPr>
          <a:xfrm flipH="false" flipV="false" rot="0">
            <a:off x="1265981" y="661125"/>
            <a:ext cx="15417136" cy="896475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8288000" cy="8229600"/>
            <a:chOff x="0" y="0"/>
            <a:chExt cx="4816593" cy="2167467"/>
          </a:xfrm>
        </p:grpSpPr>
        <p:sp>
          <p:nvSpPr>
            <p:cNvPr name="Freeform 3" id="3"/>
            <p:cNvSpPr/>
            <p:nvPr/>
          </p:nvSpPr>
          <p:spPr>
            <a:xfrm flipH="false" flipV="false" rot="0">
              <a:off x="0" y="0"/>
              <a:ext cx="4816592" cy="2167467"/>
            </a:xfrm>
            <a:custGeom>
              <a:avLst/>
              <a:gdLst/>
              <a:ahLst/>
              <a:cxnLst/>
              <a:rect r="r" b="b" t="t" l="l"/>
              <a:pathLst>
                <a:path h="2167467" w="4816592">
                  <a:moveTo>
                    <a:pt x="0" y="0"/>
                  </a:moveTo>
                  <a:lnTo>
                    <a:pt x="4816592" y="0"/>
                  </a:lnTo>
                  <a:lnTo>
                    <a:pt x="4816592" y="2167467"/>
                  </a:lnTo>
                  <a:lnTo>
                    <a:pt x="0" y="2167467"/>
                  </a:lnTo>
                  <a:close/>
                </a:path>
              </a:pathLst>
            </a:custGeom>
            <a:solidFill>
              <a:srgbClr val="000000"/>
            </a:solidFill>
          </p:spPr>
        </p:sp>
        <p:sp>
          <p:nvSpPr>
            <p:cNvPr name="TextBox 4" id="4"/>
            <p:cNvSpPr txBox="true"/>
            <p:nvPr/>
          </p:nvSpPr>
          <p:spPr>
            <a:xfrm>
              <a:off x="0" y="-38100"/>
              <a:ext cx="4816593" cy="2205567"/>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flipV="true">
            <a:off x="1552597" y="2595165"/>
            <a:ext cx="14644513" cy="44747"/>
          </a:xfrm>
          <a:prstGeom prst="line">
            <a:avLst/>
          </a:prstGeom>
          <a:ln cap="flat" w="19050">
            <a:solidFill>
              <a:srgbClr val="FFFFFF"/>
            </a:solidFill>
            <a:prstDash val="solid"/>
            <a:headEnd type="none" len="sm" w="sm"/>
            <a:tailEnd type="none" len="sm" w="sm"/>
          </a:ln>
        </p:spPr>
      </p:sp>
      <p:grpSp>
        <p:nvGrpSpPr>
          <p:cNvPr name="Group 6" id="6"/>
          <p:cNvGrpSpPr/>
          <p:nvPr/>
        </p:nvGrpSpPr>
        <p:grpSpPr>
          <a:xfrm rot="0">
            <a:off x="16683117" y="1494450"/>
            <a:ext cx="1047750" cy="1340256"/>
            <a:chOff x="0" y="0"/>
            <a:chExt cx="1397000" cy="1787008"/>
          </a:xfrm>
        </p:grpSpPr>
        <p:grpSp>
          <p:nvGrpSpPr>
            <p:cNvPr name="Group 7" id="7"/>
            <p:cNvGrpSpPr/>
            <p:nvPr/>
          </p:nvGrpSpPr>
          <p:grpSpPr>
            <a:xfrm rot="0">
              <a:off x="0" y="0"/>
              <a:ext cx="1397000" cy="1787008"/>
              <a:chOff x="0" y="0"/>
              <a:chExt cx="275951" cy="352989"/>
            </a:xfrm>
          </p:grpSpPr>
          <p:sp>
            <p:nvSpPr>
              <p:cNvPr name="Freeform 8" id="8"/>
              <p:cNvSpPr/>
              <p:nvPr/>
            </p:nvSpPr>
            <p:spPr>
              <a:xfrm flipH="false" flipV="false" rot="0">
                <a:off x="0" y="0"/>
                <a:ext cx="275951" cy="352989"/>
              </a:xfrm>
              <a:custGeom>
                <a:avLst/>
                <a:gdLst/>
                <a:ahLst/>
                <a:cxnLst/>
                <a:rect r="r" b="b" t="t" l="l"/>
                <a:pathLst>
                  <a:path h="352989" w="275951">
                    <a:moveTo>
                      <a:pt x="0" y="0"/>
                    </a:moveTo>
                    <a:lnTo>
                      <a:pt x="275951" y="0"/>
                    </a:lnTo>
                    <a:lnTo>
                      <a:pt x="275951" y="352989"/>
                    </a:lnTo>
                    <a:lnTo>
                      <a:pt x="0" y="352989"/>
                    </a:lnTo>
                    <a:close/>
                  </a:path>
                </a:pathLst>
              </a:custGeom>
              <a:solidFill>
                <a:srgbClr val="000000">
                  <a:alpha val="0"/>
                </a:srgbClr>
              </a:solidFill>
              <a:ln w="19050" cap="sq">
                <a:solidFill>
                  <a:srgbClr val="F4F4F4"/>
                </a:solidFill>
                <a:prstDash val="solid"/>
                <a:miter/>
              </a:ln>
            </p:spPr>
          </p:sp>
          <p:sp>
            <p:nvSpPr>
              <p:cNvPr name="TextBox 9" id="9"/>
              <p:cNvSpPr txBox="true"/>
              <p:nvPr/>
            </p:nvSpPr>
            <p:spPr>
              <a:xfrm>
                <a:off x="0" y="-66675"/>
                <a:ext cx="275951" cy="419664"/>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0">
              <a:off x="322845" y="499210"/>
              <a:ext cx="751310" cy="788588"/>
            </a:xfrm>
            <a:custGeom>
              <a:avLst/>
              <a:gdLst/>
              <a:ahLst/>
              <a:cxnLst/>
              <a:rect r="r" b="b" t="t" l="l"/>
              <a:pathLst>
                <a:path h="788588" w="751310">
                  <a:moveTo>
                    <a:pt x="0" y="0"/>
                  </a:moveTo>
                  <a:lnTo>
                    <a:pt x="751310" y="0"/>
                  </a:lnTo>
                  <a:lnTo>
                    <a:pt x="751310" y="788588"/>
                  </a:lnTo>
                  <a:lnTo>
                    <a:pt x="0" y="788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1" id="11"/>
          <p:cNvGrpSpPr/>
          <p:nvPr/>
        </p:nvGrpSpPr>
        <p:grpSpPr>
          <a:xfrm rot="0">
            <a:off x="504847" y="1494450"/>
            <a:ext cx="1047750" cy="1340256"/>
            <a:chOff x="0" y="0"/>
            <a:chExt cx="1397000" cy="1787008"/>
          </a:xfrm>
        </p:grpSpPr>
        <p:grpSp>
          <p:nvGrpSpPr>
            <p:cNvPr name="Group 12" id="12"/>
            <p:cNvGrpSpPr/>
            <p:nvPr/>
          </p:nvGrpSpPr>
          <p:grpSpPr>
            <a:xfrm rot="0">
              <a:off x="0" y="0"/>
              <a:ext cx="1397000" cy="1787008"/>
              <a:chOff x="0" y="0"/>
              <a:chExt cx="275951" cy="352989"/>
            </a:xfrm>
          </p:grpSpPr>
          <p:sp>
            <p:nvSpPr>
              <p:cNvPr name="Freeform 13" id="13"/>
              <p:cNvSpPr/>
              <p:nvPr/>
            </p:nvSpPr>
            <p:spPr>
              <a:xfrm flipH="false" flipV="false" rot="0">
                <a:off x="0" y="0"/>
                <a:ext cx="275951" cy="352989"/>
              </a:xfrm>
              <a:custGeom>
                <a:avLst/>
                <a:gdLst/>
                <a:ahLst/>
                <a:cxnLst/>
                <a:rect r="r" b="b" t="t" l="l"/>
                <a:pathLst>
                  <a:path h="352989" w="275951">
                    <a:moveTo>
                      <a:pt x="0" y="0"/>
                    </a:moveTo>
                    <a:lnTo>
                      <a:pt x="275951" y="0"/>
                    </a:lnTo>
                    <a:lnTo>
                      <a:pt x="275951" y="352989"/>
                    </a:lnTo>
                    <a:lnTo>
                      <a:pt x="0" y="352989"/>
                    </a:lnTo>
                    <a:close/>
                  </a:path>
                </a:pathLst>
              </a:custGeom>
              <a:solidFill>
                <a:srgbClr val="000000">
                  <a:alpha val="0"/>
                </a:srgbClr>
              </a:solidFill>
              <a:ln w="19050" cap="sq">
                <a:solidFill>
                  <a:srgbClr val="F4F4F4"/>
                </a:solidFill>
                <a:prstDash val="solid"/>
                <a:miter/>
              </a:ln>
            </p:spPr>
          </p:sp>
          <p:sp>
            <p:nvSpPr>
              <p:cNvPr name="TextBox 14" id="14"/>
              <p:cNvSpPr txBox="true"/>
              <p:nvPr/>
            </p:nvSpPr>
            <p:spPr>
              <a:xfrm>
                <a:off x="0" y="-66675"/>
                <a:ext cx="275951" cy="419664"/>
              </a:xfrm>
              <a:prstGeom prst="rect">
                <a:avLst/>
              </a:prstGeom>
            </p:spPr>
            <p:txBody>
              <a:bodyPr anchor="ctr" rtlCol="false" tIns="50800" lIns="50800" bIns="50800" rIns="50800"/>
              <a:lstStyle/>
              <a:p>
                <a:pPr algn="ctr">
                  <a:lnSpc>
                    <a:spcPts val="3359"/>
                  </a:lnSpc>
                </a:pPr>
              </a:p>
            </p:txBody>
          </p:sp>
        </p:grpSp>
        <p:sp>
          <p:nvSpPr>
            <p:cNvPr name="Freeform 15" id="15"/>
            <p:cNvSpPr/>
            <p:nvPr/>
          </p:nvSpPr>
          <p:spPr>
            <a:xfrm flipH="false" flipV="false" rot="0">
              <a:off x="322845" y="499210"/>
              <a:ext cx="751310" cy="788588"/>
            </a:xfrm>
            <a:custGeom>
              <a:avLst/>
              <a:gdLst/>
              <a:ahLst/>
              <a:cxnLst/>
              <a:rect r="r" b="b" t="t" l="l"/>
              <a:pathLst>
                <a:path h="788588" w="751310">
                  <a:moveTo>
                    <a:pt x="0" y="0"/>
                  </a:moveTo>
                  <a:lnTo>
                    <a:pt x="751310" y="0"/>
                  </a:lnTo>
                  <a:lnTo>
                    <a:pt x="751310" y="788588"/>
                  </a:lnTo>
                  <a:lnTo>
                    <a:pt x="0" y="788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6" id="16"/>
          <p:cNvSpPr/>
          <p:nvPr/>
        </p:nvSpPr>
        <p:spPr>
          <a:xfrm flipH="false" flipV="false" rot="0">
            <a:off x="622800" y="3364315"/>
            <a:ext cx="9927983" cy="5237011"/>
          </a:xfrm>
          <a:custGeom>
            <a:avLst/>
            <a:gdLst/>
            <a:ahLst/>
            <a:cxnLst/>
            <a:rect r="r" b="b" t="t" l="l"/>
            <a:pathLst>
              <a:path h="5237011" w="9927983">
                <a:moveTo>
                  <a:pt x="0" y="0"/>
                </a:moveTo>
                <a:lnTo>
                  <a:pt x="9927983" y="0"/>
                </a:lnTo>
                <a:lnTo>
                  <a:pt x="9927983" y="5237011"/>
                </a:lnTo>
                <a:lnTo>
                  <a:pt x="0" y="5237011"/>
                </a:lnTo>
                <a:lnTo>
                  <a:pt x="0" y="0"/>
                </a:lnTo>
                <a:close/>
              </a:path>
            </a:pathLst>
          </a:custGeom>
          <a:blipFill>
            <a:blip r:embed="rId4"/>
            <a:stretch>
              <a:fillRect l="0" t="0" r="0" b="0"/>
            </a:stretch>
          </a:blipFill>
        </p:spPr>
      </p:sp>
      <p:sp>
        <p:nvSpPr>
          <p:cNvPr name="TextBox 17" id="17"/>
          <p:cNvSpPr txBox="true"/>
          <p:nvPr/>
        </p:nvSpPr>
        <p:spPr>
          <a:xfrm rot="0">
            <a:off x="4213211" y="1222117"/>
            <a:ext cx="12675145" cy="1373048"/>
          </a:xfrm>
          <a:prstGeom prst="rect">
            <a:avLst/>
          </a:prstGeom>
        </p:spPr>
        <p:txBody>
          <a:bodyPr anchor="t" rtlCol="false" tIns="0" lIns="0" bIns="0" rIns="0">
            <a:spAutoFit/>
          </a:bodyPr>
          <a:lstStyle/>
          <a:p>
            <a:pPr algn="l">
              <a:lnSpc>
                <a:spcPts val="9717"/>
              </a:lnSpc>
            </a:pPr>
            <a:r>
              <a:rPr lang="en-US" sz="9621" spc="-529" b="true">
                <a:solidFill>
                  <a:srgbClr val="F4F4F4"/>
                </a:solidFill>
                <a:latin typeface="Poppins Medium"/>
                <a:ea typeface="Poppins Medium"/>
                <a:cs typeface="Poppins Medium"/>
                <a:sym typeface="Poppins Medium"/>
              </a:rPr>
              <a:t>Análisis de Datos</a:t>
            </a:r>
          </a:p>
        </p:txBody>
      </p:sp>
      <p:sp>
        <p:nvSpPr>
          <p:cNvPr name="TextBox 18" id="18"/>
          <p:cNvSpPr txBox="true"/>
          <p:nvPr/>
        </p:nvSpPr>
        <p:spPr>
          <a:xfrm rot="0">
            <a:off x="11565558" y="3883787"/>
            <a:ext cx="5836839" cy="4263894"/>
          </a:xfrm>
          <a:prstGeom prst="rect">
            <a:avLst/>
          </a:prstGeom>
        </p:spPr>
        <p:txBody>
          <a:bodyPr anchor="t" rtlCol="false" tIns="0" lIns="0" bIns="0" rIns="0">
            <a:spAutoFit/>
          </a:bodyPr>
          <a:lstStyle/>
          <a:p>
            <a:pPr algn="just">
              <a:lnSpc>
                <a:spcPts val="3791"/>
              </a:lnSpc>
              <a:spcBef>
                <a:spcPct val="0"/>
              </a:spcBef>
            </a:pPr>
            <a:r>
              <a:rPr lang="en-US" sz="2708" spc="-43">
                <a:solidFill>
                  <a:srgbClr val="F4F4F4"/>
                </a:solidFill>
                <a:latin typeface="Poppins"/>
                <a:ea typeface="Poppins"/>
                <a:cs typeface="Poppins"/>
                <a:sym typeface="Poppins"/>
              </a:rPr>
              <a:t>Se desarrolló una aplicación utilizando Spark, PHP y JavaScript para obtener información relevante sobre el uso de nuestro sitio web. Posteriormente, mediante PHP y JavaScript, se procesan los datos generados para visualizar dicha información a través de gráficos.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676483"/>
            <a:ext cx="18288000" cy="8229600"/>
            <a:chOff x="0" y="0"/>
            <a:chExt cx="4816593" cy="2167467"/>
          </a:xfrm>
        </p:grpSpPr>
        <p:sp>
          <p:nvSpPr>
            <p:cNvPr name="Freeform 3" id="3"/>
            <p:cNvSpPr/>
            <p:nvPr/>
          </p:nvSpPr>
          <p:spPr>
            <a:xfrm flipH="false" flipV="false" rot="0">
              <a:off x="0" y="0"/>
              <a:ext cx="4816592" cy="2167467"/>
            </a:xfrm>
            <a:custGeom>
              <a:avLst/>
              <a:gdLst/>
              <a:ahLst/>
              <a:cxnLst/>
              <a:rect r="r" b="b" t="t" l="l"/>
              <a:pathLst>
                <a:path h="2167467" w="4816592">
                  <a:moveTo>
                    <a:pt x="0" y="0"/>
                  </a:moveTo>
                  <a:lnTo>
                    <a:pt x="4816592" y="0"/>
                  </a:lnTo>
                  <a:lnTo>
                    <a:pt x="4816592" y="2167467"/>
                  </a:lnTo>
                  <a:lnTo>
                    <a:pt x="0" y="2167467"/>
                  </a:lnTo>
                  <a:close/>
                </a:path>
              </a:pathLst>
            </a:custGeom>
            <a:solidFill>
              <a:srgbClr val="000000"/>
            </a:solidFill>
          </p:spPr>
        </p:sp>
        <p:sp>
          <p:nvSpPr>
            <p:cNvPr name="TextBox 4" id="4"/>
            <p:cNvSpPr txBox="true"/>
            <p:nvPr/>
          </p:nvSpPr>
          <p:spPr>
            <a:xfrm>
              <a:off x="0" y="-38100"/>
              <a:ext cx="4816593"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65792" y="1477950"/>
            <a:ext cx="17156416" cy="6626666"/>
          </a:xfrm>
          <a:custGeom>
            <a:avLst/>
            <a:gdLst/>
            <a:ahLst/>
            <a:cxnLst/>
            <a:rect r="r" b="b" t="t" l="l"/>
            <a:pathLst>
              <a:path h="6626666" w="17156416">
                <a:moveTo>
                  <a:pt x="0" y="0"/>
                </a:moveTo>
                <a:lnTo>
                  <a:pt x="17156416" y="0"/>
                </a:lnTo>
                <a:lnTo>
                  <a:pt x="17156416" y="6626666"/>
                </a:lnTo>
                <a:lnTo>
                  <a:pt x="0" y="6626666"/>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8288000" cy="8229600"/>
            <a:chOff x="0" y="0"/>
            <a:chExt cx="4816593" cy="2167467"/>
          </a:xfrm>
        </p:grpSpPr>
        <p:sp>
          <p:nvSpPr>
            <p:cNvPr name="Freeform 3" id="3"/>
            <p:cNvSpPr/>
            <p:nvPr/>
          </p:nvSpPr>
          <p:spPr>
            <a:xfrm flipH="false" flipV="false" rot="0">
              <a:off x="0" y="0"/>
              <a:ext cx="4816592" cy="2167467"/>
            </a:xfrm>
            <a:custGeom>
              <a:avLst/>
              <a:gdLst/>
              <a:ahLst/>
              <a:cxnLst/>
              <a:rect r="r" b="b" t="t" l="l"/>
              <a:pathLst>
                <a:path h="2167467" w="4816592">
                  <a:moveTo>
                    <a:pt x="0" y="0"/>
                  </a:moveTo>
                  <a:lnTo>
                    <a:pt x="4816592" y="0"/>
                  </a:lnTo>
                  <a:lnTo>
                    <a:pt x="4816592" y="2167467"/>
                  </a:lnTo>
                  <a:lnTo>
                    <a:pt x="0" y="2167467"/>
                  </a:lnTo>
                  <a:close/>
                </a:path>
              </a:pathLst>
            </a:custGeom>
            <a:solidFill>
              <a:srgbClr val="000000"/>
            </a:solidFill>
          </p:spPr>
        </p:sp>
        <p:sp>
          <p:nvSpPr>
            <p:cNvPr name="TextBox 4" id="4"/>
            <p:cNvSpPr txBox="true"/>
            <p:nvPr/>
          </p:nvSpPr>
          <p:spPr>
            <a:xfrm>
              <a:off x="0" y="-38100"/>
              <a:ext cx="4816593"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38661" y="1657741"/>
            <a:ext cx="17410678" cy="6724875"/>
          </a:xfrm>
          <a:custGeom>
            <a:avLst/>
            <a:gdLst/>
            <a:ahLst/>
            <a:cxnLst/>
            <a:rect r="r" b="b" t="t" l="l"/>
            <a:pathLst>
              <a:path h="6724875" w="17410678">
                <a:moveTo>
                  <a:pt x="0" y="0"/>
                </a:moveTo>
                <a:lnTo>
                  <a:pt x="17410678" y="0"/>
                </a:lnTo>
                <a:lnTo>
                  <a:pt x="17410678" y="6724874"/>
                </a:lnTo>
                <a:lnTo>
                  <a:pt x="0" y="6724874"/>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8288000" cy="8229600"/>
            <a:chOff x="0" y="0"/>
            <a:chExt cx="4816593" cy="2167467"/>
          </a:xfrm>
        </p:grpSpPr>
        <p:sp>
          <p:nvSpPr>
            <p:cNvPr name="Freeform 3" id="3"/>
            <p:cNvSpPr/>
            <p:nvPr/>
          </p:nvSpPr>
          <p:spPr>
            <a:xfrm flipH="false" flipV="false" rot="0">
              <a:off x="0" y="0"/>
              <a:ext cx="4816592" cy="2167467"/>
            </a:xfrm>
            <a:custGeom>
              <a:avLst/>
              <a:gdLst/>
              <a:ahLst/>
              <a:cxnLst/>
              <a:rect r="r" b="b" t="t" l="l"/>
              <a:pathLst>
                <a:path h="2167467" w="4816592">
                  <a:moveTo>
                    <a:pt x="0" y="0"/>
                  </a:moveTo>
                  <a:lnTo>
                    <a:pt x="4816592" y="0"/>
                  </a:lnTo>
                  <a:lnTo>
                    <a:pt x="4816592" y="2167467"/>
                  </a:lnTo>
                  <a:lnTo>
                    <a:pt x="0" y="2167467"/>
                  </a:lnTo>
                  <a:close/>
                </a:path>
              </a:pathLst>
            </a:custGeom>
            <a:solidFill>
              <a:srgbClr val="000000"/>
            </a:solidFill>
          </p:spPr>
        </p:sp>
        <p:sp>
          <p:nvSpPr>
            <p:cNvPr name="TextBox 4" id="4"/>
            <p:cNvSpPr txBox="true"/>
            <p:nvPr/>
          </p:nvSpPr>
          <p:spPr>
            <a:xfrm>
              <a:off x="0" y="-38100"/>
              <a:ext cx="4816593" cy="2205567"/>
            </a:xfrm>
            <a:prstGeom prst="rect">
              <a:avLst/>
            </a:prstGeom>
          </p:spPr>
          <p:txBody>
            <a:bodyPr anchor="ctr" rtlCol="false" tIns="50800" lIns="50800" bIns="50800" rIns="50800"/>
            <a:lstStyle/>
            <a:p>
              <a:pPr algn="ctr">
                <a:lnSpc>
                  <a:spcPts val="2659"/>
                </a:lnSpc>
                <a:spcBef>
                  <a:spcPct val="0"/>
                </a:spcBef>
              </a:pPr>
            </a:p>
          </p:txBody>
        </p:sp>
      </p:gr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751" t="0" r="751" b="0"/>
          <a:stretch>
            <a:fillRect/>
          </a:stretch>
        </p:blipFill>
        <p:spPr>
          <a:xfrm flipH="false" flipV="false" rot="0">
            <a:off x="1157727" y="1389952"/>
            <a:ext cx="15972546" cy="7507097"/>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8288000" cy="8229600"/>
            <a:chOff x="0" y="0"/>
            <a:chExt cx="4816593" cy="2167467"/>
          </a:xfrm>
        </p:grpSpPr>
        <p:sp>
          <p:nvSpPr>
            <p:cNvPr name="Freeform 3" id="3"/>
            <p:cNvSpPr/>
            <p:nvPr/>
          </p:nvSpPr>
          <p:spPr>
            <a:xfrm flipH="false" flipV="false" rot="0">
              <a:off x="0" y="0"/>
              <a:ext cx="4816592" cy="2167467"/>
            </a:xfrm>
            <a:custGeom>
              <a:avLst/>
              <a:gdLst/>
              <a:ahLst/>
              <a:cxnLst/>
              <a:rect r="r" b="b" t="t" l="l"/>
              <a:pathLst>
                <a:path h="2167467" w="4816592">
                  <a:moveTo>
                    <a:pt x="0" y="0"/>
                  </a:moveTo>
                  <a:lnTo>
                    <a:pt x="4816592" y="0"/>
                  </a:lnTo>
                  <a:lnTo>
                    <a:pt x="4816592" y="2167467"/>
                  </a:lnTo>
                  <a:lnTo>
                    <a:pt x="0" y="2167467"/>
                  </a:lnTo>
                  <a:close/>
                </a:path>
              </a:pathLst>
            </a:custGeom>
            <a:solidFill>
              <a:srgbClr val="000000"/>
            </a:solidFill>
          </p:spPr>
        </p:sp>
        <p:sp>
          <p:nvSpPr>
            <p:cNvPr name="TextBox 4" id="4"/>
            <p:cNvSpPr txBox="true"/>
            <p:nvPr/>
          </p:nvSpPr>
          <p:spPr>
            <a:xfrm>
              <a:off x="0" y="-38100"/>
              <a:ext cx="4816593"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45722" y="1854659"/>
            <a:ext cx="17196556" cy="6577683"/>
          </a:xfrm>
          <a:custGeom>
            <a:avLst/>
            <a:gdLst/>
            <a:ahLst/>
            <a:cxnLst/>
            <a:rect r="r" b="b" t="t" l="l"/>
            <a:pathLst>
              <a:path h="6577683" w="17196556">
                <a:moveTo>
                  <a:pt x="0" y="0"/>
                </a:moveTo>
                <a:lnTo>
                  <a:pt x="17196556" y="0"/>
                </a:lnTo>
                <a:lnTo>
                  <a:pt x="17196556" y="6577682"/>
                </a:lnTo>
                <a:lnTo>
                  <a:pt x="0" y="6577682"/>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8288000" cy="8229600"/>
            <a:chOff x="0" y="0"/>
            <a:chExt cx="4816593" cy="2167467"/>
          </a:xfrm>
        </p:grpSpPr>
        <p:sp>
          <p:nvSpPr>
            <p:cNvPr name="Freeform 3" id="3"/>
            <p:cNvSpPr/>
            <p:nvPr/>
          </p:nvSpPr>
          <p:spPr>
            <a:xfrm flipH="false" flipV="false" rot="0">
              <a:off x="0" y="0"/>
              <a:ext cx="4816592" cy="2167467"/>
            </a:xfrm>
            <a:custGeom>
              <a:avLst/>
              <a:gdLst/>
              <a:ahLst/>
              <a:cxnLst/>
              <a:rect r="r" b="b" t="t" l="l"/>
              <a:pathLst>
                <a:path h="2167467" w="4816592">
                  <a:moveTo>
                    <a:pt x="0" y="0"/>
                  </a:moveTo>
                  <a:lnTo>
                    <a:pt x="4816592" y="0"/>
                  </a:lnTo>
                  <a:lnTo>
                    <a:pt x="4816592" y="2167467"/>
                  </a:lnTo>
                  <a:lnTo>
                    <a:pt x="0" y="2167467"/>
                  </a:lnTo>
                  <a:close/>
                </a:path>
              </a:pathLst>
            </a:custGeom>
            <a:solidFill>
              <a:srgbClr val="000000"/>
            </a:solidFill>
          </p:spPr>
        </p:sp>
        <p:sp>
          <p:nvSpPr>
            <p:cNvPr name="TextBox 4" id="4"/>
            <p:cNvSpPr txBox="true"/>
            <p:nvPr/>
          </p:nvSpPr>
          <p:spPr>
            <a:xfrm>
              <a:off x="0" y="-38100"/>
              <a:ext cx="4816593"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31958" y="1608187"/>
            <a:ext cx="16024083" cy="7070627"/>
          </a:xfrm>
          <a:custGeom>
            <a:avLst/>
            <a:gdLst/>
            <a:ahLst/>
            <a:cxnLst/>
            <a:rect r="r" b="b" t="t" l="l"/>
            <a:pathLst>
              <a:path h="7070627" w="16024083">
                <a:moveTo>
                  <a:pt x="0" y="0"/>
                </a:moveTo>
                <a:lnTo>
                  <a:pt x="16024084" y="0"/>
                </a:lnTo>
                <a:lnTo>
                  <a:pt x="16024084" y="7070626"/>
                </a:lnTo>
                <a:lnTo>
                  <a:pt x="0" y="7070626"/>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8288000" cy="8229600"/>
            <a:chOff x="0" y="0"/>
            <a:chExt cx="4816593" cy="2167467"/>
          </a:xfrm>
        </p:grpSpPr>
        <p:sp>
          <p:nvSpPr>
            <p:cNvPr name="Freeform 3" id="3"/>
            <p:cNvSpPr/>
            <p:nvPr/>
          </p:nvSpPr>
          <p:spPr>
            <a:xfrm flipH="false" flipV="false" rot="0">
              <a:off x="0" y="0"/>
              <a:ext cx="4816592" cy="2167467"/>
            </a:xfrm>
            <a:custGeom>
              <a:avLst/>
              <a:gdLst/>
              <a:ahLst/>
              <a:cxnLst/>
              <a:rect r="r" b="b" t="t" l="l"/>
              <a:pathLst>
                <a:path h="2167467" w="4816592">
                  <a:moveTo>
                    <a:pt x="0" y="0"/>
                  </a:moveTo>
                  <a:lnTo>
                    <a:pt x="4816592" y="0"/>
                  </a:lnTo>
                  <a:lnTo>
                    <a:pt x="4816592" y="2167467"/>
                  </a:lnTo>
                  <a:lnTo>
                    <a:pt x="0" y="2167467"/>
                  </a:lnTo>
                  <a:close/>
                </a:path>
              </a:pathLst>
            </a:custGeom>
            <a:solidFill>
              <a:srgbClr val="000000"/>
            </a:solidFill>
          </p:spPr>
        </p:sp>
        <p:sp>
          <p:nvSpPr>
            <p:cNvPr name="TextBox 4" id="4"/>
            <p:cNvSpPr txBox="true"/>
            <p:nvPr/>
          </p:nvSpPr>
          <p:spPr>
            <a:xfrm>
              <a:off x="0" y="-38100"/>
              <a:ext cx="4816593" cy="2205567"/>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0" y="3957450"/>
            <a:ext cx="18288000"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0697964" y="990738"/>
            <a:ext cx="0" cy="8267562"/>
          </a:xfrm>
          <a:prstGeom prst="line">
            <a:avLst/>
          </a:prstGeom>
          <a:ln cap="flat" w="19050">
            <a:solidFill>
              <a:srgbClr val="FFFFFF"/>
            </a:solidFill>
            <a:prstDash val="solid"/>
            <a:headEnd type="none" len="sm" w="sm"/>
            <a:tailEnd type="none" len="sm" w="sm"/>
          </a:ln>
        </p:spPr>
      </p:sp>
      <p:grpSp>
        <p:nvGrpSpPr>
          <p:cNvPr name="Group 7" id="7"/>
          <p:cNvGrpSpPr/>
          <p:nvPr/>
        </p:nvGrpSpPr>
        <p:grpSpPr>
          <a:xfrm rot="0">
            <a:off x="17259300" y="1028700"/>
            <a:ext cx="1047750" cy="1340256"/>
            <a:chOff x="0" y="0"/>
            <a:chExt cx="1397000" cy="1787008"/>
          </a:xfrm>
        </p:grpSpPr>
        <p:grpSp>
          <p:nvGrpSpPr>
            <p:cNvPr name="Group 8" id="8"/>
            <p:cNvGrpSpPr/>
            <p:nvPr/>
          </p:nvGrpSpPr>
          <p:grpSpPr>
            <a:xfrm rot="0">
              <a:off x="0" y="0"/>
              <a:ext cx="1397000" cy="1787008"/>
              <a:chOff x="0" y="0"/>
              <a:chExt cx="275951" cy="352989"/>
            </a:xfrm>
          </p:grpSpPr>
          <p:sp>
            <p:nvSpPr>
              <p:cNvPr name="Freeform 9" id="9"/>
              <p:cNvSpPr/>
              <p:nvPr/>
            </p:nvSpPr>
            <p:spPr>
              <a:xfrm flipH="false" flipV="false" rot="0">
                <a:off x="0" y="0"/>
                <a:ext cx="275951" cy="352989"/>
              </a:xfrm>
              <a:custGeom>
                <a:avLst/>
                <a:gdLst/>
                <a:ahLst/>
                <a:cxnLst/>
                <a:rect r="r" b="b" t="t" l="l"/>
                <a:pathLst>
                  <a:path h="352989" w="275951">
                    <a:moveTo>
                      <a:pt x="0" y="0"/>
                    </a:moveTo>
                    <a:lnTo>
                      <a:pt x="275951" y="0"/>
                    </a:lnTo>
                    <a:lnTo>
                      <a:pt x="275951" y="352989"/>
                    </a:lnTo>
                    <a:lnTo>
                      <a:pt x="0" y="352989"/>
                    </a:lnTo>
                    <a:close/>
                  </a:path>
                </a:pathLst>
              </a:custGeom>
              <a:solidFill>
                <a:srgbClr val="000000">
                  <a:alpha val="0"/>
                </a:srgbClr>
              </a:solidFill>
              <a:ln w="19050" cap="sq">
                <a:solidFill>
                  <a:srgbClr val="F4F4F4"/>
                </a:solidFill>
                <a:prstDash val="solid"/>
                <a:miter/>
              </a:ln>
            </p:spPr>
          </p:sp>
          <p:sp>
            <p:nvSpPr>
              <p:cNvPr name="TextBox 10" id="10"/>
              <p:cNvSpPr txBox="true"/>
              <p:nvPr/>
            </p:nvSpPr>
            <p:spPr>
              <a:xfrm>
                <a:off x="0" y="-66675"/>
                <a:ext cx="275951" cy="419664"/>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322845" y="499210"/>
              <a:ext cx="751310" cy="788588"/>
            </a:xfrm>
            <a:custGeom>
              <a:avLst/>
              <a:gdLst/>
              <a:ahLst/>
              <a:cxnLst/>
              <a:rect r="r" b="b" t="t" l="l"/>
              <a:pathLst>
                <a:path h="788588" w="751310">
                  <a:moveTo>
                    <a:pt x="0" y="0"/>
                  </a:moveTo>
                  <a:lnTo>
                    <a:pt x="751310" y="0"/>
                  </a:lnTo>
                  <a:lnTo>
                    <a:pt x="751310" y="788588"/>
                  </a:lnTo>
                  <a:lnTo>
                    <a:pt x="0" y="788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2" id="12"/>
          <p:cNvGrpSpPr/>
          <p:nvPr/>
        </p:nvGrpSpPr>
        <p:grpSpPr>
          <a:xfrm rot="0">
            <a:off x="10688439" y="7918044"/>
            <a:ext cx="1047750" cy="1340256"/>
            <a:chOff x="0" y="0"/>
            <a:chExt cx="1397000" cy="1787008"/>
          </a:xfrm>
        </p:grpSpPr>
        <p:grpSp>
          <p:nvGrpSpPr>
            <p:cNvPr name="Group 13" id="13"/>
            <p:cNvGrpSpPr/>
            <p:nvPr/>
          </p:nvGrpSpPr>
          <p:grpSpPr>
            <a:xfrm rot="0">
              <a:off x="0" y="0"/>
              <a:ext cx="1397000" cy="1787008"/>
              <a:chOff x="0" y="0"/>
              <a:chExt cx="275951" cy="352989"/>
            </a:xfrm>
          </p:grpSpPr>
          <p:sp>
            <p:nvSpPr>
              <p:cNvPr name="Freeform 14" id="14"/>
              <p:cNvSpPr/>
              <p:nvPr/>
            </p:nvSpPr>
            <p:spPr>
              <a:xfrm flipH="false" flipV="false" rot="0">
                <a:off x="0" y="0"/>
                <a:ext cx="275951" cy="352989"/>
              </a:xfrm>
              <a:custGeom>
                <a:avLst/>
                <a:gdLst/>
                <a:ahLst/>
                <a:cxnLst/>
                <a:rect r="r" b="b" t="t" l="l"/>
                <a:pathLst>
                  <a:path h="352989" w="275951">
                    <a:moveTo>
                      <a:pt x="0" y="0"/>
                    </a:moveTo>
                    <a:lnTo>
                      <a:pt x="275951" y="0"/>
                    </a:lnTo>
                    <a:lnTo>
                      <a:pt x="275951" y="352989"/>
                    </a:lnTo>
                    <a:lnTo>
                      <a:pt x="0" y="352989"/>
                    </a:lnTo>
                    <a:close/>
                  </a:path>
                </a:pathLst>
              </a:custGeom>
              <a:solidFill>
                <a:srgbClr val="000000">
                  <a:alpha val="0"/>
                </a:srgbClr>
              </a:solidFill>
              <a:ln w="19050" cap="sq">
                <a:solidFill>
                  <a:srgbClr val="F4F4F4"/>
                </a:solidFill>
                <a:prstDash val="solid"/>
                <a:miter/>
              </a:ln>
            </p:spPr>
          </p:sp>
          <p:sp>
            <p:nvSpPr>
              <p:cNvPr name="TextBox 15" id="15"/>
              <p:cNvSpPr txBox="true"/>
              <p:nvPr/>
            </p:nvSpPr>
            <p:spPr>
              <a:xfrm>
                <a:off x="0" y="-66675"/>
                <a:ext cx="275951" cy="419664"/>
              </a:xfrm>
              <a:prstGeom prst="rect">
                <a:avLst/>
              </a:prstGeom>
            </p:spPr>
            <p:txBody>
              <a:bodyPr anchor="ctr" rtlCol="false" tIns="50800" lIns="50800" bIns="50800" rIns="50800"/>
              <a:lstStyle/>
              <a:p>
                <a:pPr algn="ctr">
                  <a:lnSpc>
                    <a:spcPts val="3359"/>
                  </a:lnSpc>
                </a:pPr>
              </a:p>
            </p:txBody>
          </p:sp>
        </p:grpSp>
        <p:sp>
          <p:nvSpPr>
            <p:cNvPr name="Freeform 16" id="16"/>
            <p:cNvSpPr/>
            <p:nvPr/>
          </p:nvSpPr>
          <p:spPr>
            <a:xfrm flipH="false" flipV="false" rot="0">
              <a:off x="322845" y="499210"/>
              <a:ext cx="751310" cy="788588"/>
            </a:xfrm>
            <a:custGeom>
              <a:avLst/>
              <a:gdLst/>
              <a:ahLst/>
              <a:cxnLst/>
              <a:rect r="r" b="b" t="t" l="l"/>
              <a:pathLst>
                <a:path h="788588" w="751310">
                  <a:moveTo>
                    <a:pt x="0" y="0"/>
                  </a:moveTo>
                  <a:lnTo>
                    <a:pt x="751310" y="0"/>
                  </a:lnTo>
                  <a:lnTo>
                    <a:pt x="751310" y="788588"/>
                  </a:lnTo>
                  <a:lnTo>
                    <a:pt x="0" y="788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17" id="17"/>
          <p:cNvSpPr txBox="true"/>
          <p:nvPr/>
        </p:nvSpPr>
        <p:spPr>
          <a:xfrm rot="0">
            <a:off x="502773" y="2094225"/>
            <a:ext cx="11764859" cy="1169710"/>
          </a:xfrm>
          <a:prstGeom prst="rect">
            <a:avLst/>
          </a:prstGeom>
        </p:spPr>
        <p:txBody>
          <a:bodyPr anchor="t" rtlCol="false" tIns="0" lIns="0" bIns="0" rIns="0">
            <a:spAutoFit/>
          </a:bodyPr>
          <a:lstStyle/>
          <a:p>
            <a:pPr algn="l">
              <a:lnSpc>
                <a:spcPts val="8294"/>
              </a:lnSpc>
            </a:pPr>
            <a:r>
              <a:rPr lang="en-US" sz="8212" spc="-451" b="true">
                <a:solidFill>
                  <a:srgbClr val="F4F4F4"/>
                </a:solidFill>
                <a:latin typeface="Poppins Medium"/>
                <a:ea typeface="Poppins Medium"/>
                <a:cs typeface="Poppins Medium"/>
                <a:sym typeface="Poppins Medium"/>
              </a:rPr>
              <a:t>Conclusiones</a:t>
            </a:r>
          </a:p>
        </p:txBody>
      </p:sp>
      <p:grpSp>
        <p:nvGrpSpPr>
          <p:cNvPr name="Group 18" id="18"/>
          <p:cNvGrpSpPr/>
          <p:nvPr/>
        </p:nvGrpSpPr>
        <p:grpSpPr>
          <a:xfrm rot="0">
            <a:off x="11687945" y="1028700"/>
            <a:ext cx="5608092" cy="8229600"/>
            <a:chOff x="0" y="0"/>
            <a:chExt cx="1672592" cy="2454447"/>
          </a:xfrm>
        </p:grpSpPr>
        <p:sp>
          <p:nvSpPr>
            <p:cNvPr name="Freeform 19" id="19"/>
            <p:cNvSpPr/>
            <p:nvPr/>
          </p:nvSpPr>
          <p:spPr>
            <a:xfrm flipH="false" flipV="false" rot="0">
              <a:off x="0" y="0"/>
              <a:ext cx="1672592" cy="2454447"/>
            </a:xfrm>
            <a:custGeom>
              <a:avLst/>
              <a:gdLst/>
              <a:ahLst/>
              <a:cxnLst/>
              <a:rect r="r" b="b" t="t" l="l"/>
              <a:pathLst>
                <a:path h="2454447" w="1672592">
                  <a:moveTo>
                    <a:pt x="0" y="0"/>
                  </a:moveTo>
                  <a:lnTo>
                    <a:pt x="1672592" y="0"/>
                  </a:lnTo>
                  <a:lnTo>
                    <a:pt x="1672592" y="2454447"/>
                  </a:lnTo>
                  <a:lnTo>
                    <a:pt x="0" y="2454447"/>
                  </a:lnTo>
                  <a:close/>
                </a:path>
              </a:pathLst>
            </a:custGeom>
            <a:blipFill>
              <a:blip r:embed="rId4"/>
              <a:stretch>
                <a:fillRect l="-60127" t="0" r="-60127" b="0"/>
              </a:stretch>
            </a:blipFill>
            <a:ln w="19050" cap="sq">
              <a:solidFill>
                <a:srgbClr val="F4F4F4"/>
              </a:solidFill>
              <a:prstDash val="solid"/>
              <a:miter/>
            </a:ln>
          </p:spPr>
        </p:sp>
      </p:grpSp>
      <p:sp>
        <p:nvSpPr>
          <p:cNvPr name="TextBox 20" id="20"/>
          <p:cNvSpPr txBox="true"/>
          <p:nvPr/>
        </p:nvSpPr>
        <p:spPr>
          <a:xfrm rot="0">
            <a:off x="502773" y="4942434"/>
            <a:ext cx="9534350" cy="2975610"/>
          </a:xfrm>
          <a:prstGeom prst="rect">
            <a:avLst/>
          </a:prstGeom>
        </p:spPr>
        <p:txBody>
          <a:bodyPr anchor="t" rtlCol="false" tIns="0" lIns="0" bIns="0" rIns="0">
            <a:spAutoFit/>
          </a:bodyPr>
          <a:lstStyle/>
          <a:p>
            <a:pPr algn="just">
              <a:lnSpc>
                <a:spcPts val="2940"/>
              </a:lnSpc>
              <a:spcBef>
                <a:spcPct val="0"/>
              </a:spcBef>
            </a:pPr>
            <a:r>
              <a:rPr lang="en-US" sz="2100" spc="-33">
                <a:solidFill>
                  <a:srgbClr val="F4F4F4"/>
                </a:solidFill>
                <a:latin typeface="Poppins"/>
                <a:ea typeface="Poppins"/>
                <a:cs typeface="Poppins"/>
                <a:sym typeface="Poppins"/>
              </a:rPr>
              <a:t>AutoMarketUAO es una plataforma para comprar y vender vehículos usados, basada en microservicios que funcionan de forma independiente y se conectan fácilmente. Utilizamos Docker para facilitar su organización y escalabilidad. También implementamos Apache Spark para analizar datos importantes sobre el uso de la plataforma. Aunque hubo algunos retos en la integración, se lograron superar. Este proyecto permitió aplicar conocimientos prácticos en desarrollo web, contenedores y análisis de datos.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8288000" cy="8229600"/>
            <a:chOff x="0" y="0"/>
            <a:chExt cx="4816593" cy="2167467"/>
          </a:xfrm>
        </p:grpSpPr>
        <p:sp>
          <p:nvSpPr>
            <p:cNvPr name="Freeform 3" id="3"/>
            <p:cNvSpPr/>
            <p:nvPr/>
          </p:nvSpPr>
          <p:spPr>
            <a:xfrm flipH="false" flipV="false" rot="0">
              <a:off x="0" y="0"/>
              <a:ext cx="4816592" cy="2167467"/>
            </a:xfrm>
            <a:custGeom>
              <a:avLst/>
              <a:gdLst/>
              <a:ahLst/>
              <a:cxnLst/>
              <a:rect r="r" b="b" t="t" l="l"/>
              <a:pathLst>
                <a:path h="2167467" w="4816592">
                  <a:moveTo>
                    <a:pt x="0" y="0"/>
                  </a:moveTo>
                  <a:lnTo>
                    <a:pt x="4816592" y="0"/>
                  </a:lnTo>
                  <a:lnTo>
                    <a:pt x="4816592" y="2167467"/>
                  </a:lnTo>
                  <a:lnTo>
                    <a:pt x="0" y="2167467"/>
                  </a:lnTo>
                  <a:close/>
                </a:path>
              </a:pathLst>
            </a:custGeom>
            <a:solidFill>
              <a:srgbClr val="000000"/>
            </a:solidFill>
          </p:spPr>
        </p:sp>
        <p:sp>
          <p:nvSpPr>
            <p:cNvPr name="TextBox 4" id="4"/>
            <p:cNvSpPr txBox="true"/>
            <p:nvPr/>
          </p:nvSpPr>
          <p:spPr>
            <a:xfrm>
              <a:off x="0" y="-38100"/>
              <a:ext cx="4816593"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40250" y="7696795"/>
            <a:ext cx="3248999" cy="1340256"/>
            <a:chOff x="0" y="0"/>
            <a:chExt cx="855703" cy="352989"/>
          </a:xfrm>
        </p:grpSpPr>
        <p:sp>
          <p:nvSpPr>
            <p:cNvPr name="Freeform 6" id="6"/>
            <p:cNvSpPr/>
            <p:nvPr/>
          </p:nvSpPr>
          <p:spPr>
            <a:xfrm flipH="false" flipV="false" rot="0">
              <a:off x="0" y="0"/>
              <a:ext cx="855703" cy="352989"/>
            </a:xfrm>
            <a:custGeom>
              <a:avLst/>
              <a:gdLst/>
              <a:ahLst/>
              <a:cxnLst/>
              <a:rect r="r" b="b" t="t" l="l"/>
              <a:pathLst>
                <a:path h="352989" w="855703">
                  <a:moveTo>
                    <a:pt x="0" y="0"/>
                  </a:moveTo>
                  <a:lnTo>
                    <a:pt x="855703" y="0"/>
                  </a:lnTo>
                  <a:lnTo>
                    <a:pt x="855703" y="352989"/>
                  </a:lnTo>
                  <a:lnTo>
                    <a:pt x="0" y="352989"/>
                  </a:lnTo>
                  <a:close/>
                </a:path>
              </a:pathLst>
            </a:custGeom>
            <a:solidFill>
              <a:srgbClr val="000000">
                <a:alpha val="0"/>
              </a:srgbClr>
            </a:solidFill>
            <a:ln w="19050" cap="sq">
              <a:solidFill>
                <a:srgbClr val="F4F4F4"/>
              </a:solidFill>
              <a:prstDash val="solid"/>
              <a:miter/>
            </a:ln>
          </p:spPr>
        </p:sp>
        <p:sp>
          <p:nvSpPr>
            <p:cNvPr name="TextBox 7" id="7"/>
            <p:cNvSpPr txBox="true"/>
            <p:nvPr/>
          </p:nvSpPr>
          <p:spPr>
            <a:xfrm>
              <a:off x="0" y="-66675"/>
              <a:ext cx="855703" cy="419664"/>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7240250" y="1235662"/>
            <a:ext cx="3248999" cy="1340256"/>
            <a:chOff x="0" y="0"/>
            <a:chExt cx="855703" cy="352989"/>
          </a:xfrm>
        </p:grpSpPr>
        <p:sp>
          <p:nvSpPr>
            <p:cNvPr name="Freeform 9" id="9"/>
            <p:cNvSpPr/>
            <p:nvPr/>
          </p:nvSpPr>
          <p:spPr>
            <a:xfrm flipH="false" flipV="false" rot="0">
              <a:off x="0" y="0"/>
              <a:ext cx="855703" cy="352989"/>
            </a:xfrm>
            <a:custGeom>
              <a:avLst/>
              <a:gdLst/>
              <a:ahLst/>
              <a:cxnLst/>
              <a:rect r="r" b="b" t="t" l="l"/>
              <a:pathLst>
                <a:path h="352989" w="855703">
                  <a:moveTo>
                    <a:pt x="0" y="0"/>
                  </a:moveTo>
                  <a:lnTo>
                    <a:pt x="855703" y="0"/>
                  </a:lnTo>
                  <a:lnTo>
                    <a:pt x="855703" y="352989"/>
                  </a:lnTo>
                  <a:lnTo>
                    <a:pt x="0" y="352989"/>
                  </a:lnTo>
                  <a:close/>
                </a:path>
              </a:pathLst>
            </a:custGeom>
            <a:solidFill>
              <a:srgbClr val="000000">
                <a:alpha val="0"/>
              </a:srgbClr>
            </a:solidFill>
            <a:ln w="19050" cap="sq">
              <a:solidFill>
                <a:srgbClr val="F4F4F4"/>
              </a:solidFill>
              <a:prstDash val="solid"/>
              <a:miter/>
            </a:ln>
          </p:spPr>
        </p:sp>
        <p:sp>
          <p:nvSpPr>
            <p:cNvPr name="TextBox 10" id="10"/>
            <p:cNvSpPr txBox="true"/>
            <p:nvPr/>
          </p:nvSpPr>
          <p:spPr>
            <a:xfrm>
              <a:off x="0" y="-66675"/>
              <a:ext cx="855703" cy="419664"/>
            </a:xfrm>
            <a:prstGeom prst="rect">
              <a:avLst/>
            </a:prstGeom>
          </p:spPr>
          <p:txBody>
            <a:bodyPr anchor="ctr" rtlCol="false" tIns="50800" lIns="50800" bIns="50800" rIns="50800"/>
            <a:lstStyle/>
            <a:p>
              <a:pPr algn="ctr">
                <a:lnSpc>
                  <a:spcPts val="3359"/>
                </a:lnSpc>
              </a:pPr>
            </a:p>
          </p:txBody>
        </p:sp>
      </p:grpSp>
      <p:sp>
        <p:nvSpPr>
          <p:cNvPr name="AutoShape 11" id="11"/>
          <p:cNvSpPr/>
          <p:nvPr/>
        </p:nvSpPr>
        <p:spPr>
          <a:xfrm>
            <a:off x="-173826" y="3138658"/>
            <a:ext cx="18635653" cy="0"/>
          </a:xfrm>
          <a:prstGeom prst="line">
            <a:avLst/>
          </a:prstGeom>
          <a:ln cap="flat" w="19050">
            <a:solidFill>
              <a:srgbClr val="FFFFFF"/>
            </a:solidFill>
            <a:prstDash val="solid"/>
            <a:headEnd type="none" len="sm" w="sm"/>
            <a:tailEnd type="none" len="sm" w="sm"/>
          </a:ln>
        </p:spPr>
      </p:sp>
      <p:sp>
        <p:nvSpPr>
          <p:cNvPr name="Freeform 12" id="12"/>
          <p:cNvSpPr/>
          <p:nvPr/>
        </p:nvSpPr>
        <p:spPr>
          <a:xfrm flipH="false" flipV="false" rot="0">
            <a:off x="17562509" y="8071202"/>
            <a:ext cx="563482" cy="591441"/>
          </a:xfrm>
          <a:custGeom>
            <a:avLst/>
            <a:gdLst/>
            <a:ahLst/>
            <a:cxnLst/>
            <a:rect r="r" b="b" t="t" l="l"/>
            <a:pathLst>
              <a:path h="591441" w="563482">
                <a:moveTo>
                  <a:pt x="0" y="0"/>
                </a:moveTo>
                <a:lnTo>
                  <a:pt x="563482" y="0"/>
                </a:lnTo>
                <a:lnTo>
                  <a:pt x="563482" y="591441"/>
                </a:lnTo>
                <a:lnTo>
                  <a:pt x="0" y="59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7562509" y="1610069"/>
            <a:ext cx="563482" cy="591441"/>
          </a:xfrm>
          <a:custGeom>
            <a:avLst/>
            <a:gdLst/>
            <a:ahLst/>
            <a:cxnLst/>
            <a:rect r="r" b="b" t="t" l="l"/>
            <a:pathLst>
              <a:path h="591441" w="563482">
                <a:moveTo>
                  <a:pt x="0" y="0"/>
                </a:moveTo>
                <a:lnTo>
                  <a:pt x="563482" y="0"/>
                </a:lnTo>
                <a:lnTo>
                  <a:pt x="563482" y="591442"/>
                </a:lnTo>
                <a:lnTo>
                  <a:pt x="0" y="591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028700" y="1324319"/>
            <a:ext cx="8115300" cy="1804813"/>
          </a:xfrm>
          <a:prstGeom prst="rect">
            <a:avLst/>
          </a:prstGeom>
        </p:spPr>
        <p:txBody>
          <a:bodyPr anchor="t" rtlCol="false" tIns="0" lIns="0" bIns="0" rIns="0">
            <a:spAutoFit/>
          </a:bodyPr>
          <a:lstStyle/>
          <a:p>
            <a:pPr algn="l">
              <a:lnSpc>
                <a:spcPts val="14016"/>
              </a:lnSpc>
              <a:spcBef>
                <a:spcPct val="0"/>
              </a:spcBef>
            </a:pPr>
            <a:r>
              <a:rPr lang="en-US" b="true" sz="10011" spc="-550">
                <a:solidFill>
                  <a:srgbClr val="F4F4F4"/>
                </a:solidFill>
                <a:latin typeface="Poppins Medium"/>
                <a:ea typeface="Poppins Medium"/>
                <a:cs typeface="Poppins Medium"/>
                <a:sym typeface="Poppins Medium"/>
              </a:rPr>
              <a:t>Indice</a:t>
            </a:r>
          </a:p>
        </p:txBody>
      </p:sp>
      <p:sp>
        <p:nvSpPr>
          <p:cNvPr name="TextBox 15" id="15"/>
          <p:cNvSpPr txBox="true"/>
          <p:nvPr/>
        </p:nvSpPr>
        <p:spPr>
          <a:xfrm rot="0">
            <a:off x="1028700" y="3402326"/>
            <a:ext cx="14362476" cy="5087872"/>
          </a:xfrm>
          <a:prstGeom prst="rect">
            <a:avLst/>
          </a:prstGeom>
        </p:spPr>
        <p:txBody>
          <a:bodyPr anchor="t" rtlCol="false" tIns="0" lIns="0" bIns="0" rIns="0">
            <a:spAutoFit/>
          </a:bodyPr>
          <a:lstStyle/>
          <a:p>
            <a:pPr algn="just" marL="618398" indent="-309199" lvl="1">
              <a:lnSpc>
                <a:spcPts val="4009"/>
              </a:lnSpc>
              <a:buFont typeface="Arial"/>
              <a:buChar char="•"/>
            </a:pPr>
            <a:r>
              <a:rPr lang="en-US" sz="2864" spc="-45">
                <a:solidFill>
                  <a:srgbClr val="F4F4F4"/>
                </a:solidFill>
                <a:latin typeface="Poppins"/>
                <a:ea typeface="Poppins"/>
                <a:cs typeface="Poppins"/>
                <a:sym typeface="Poppins"/>
              </a:rPr>
              <a:t>Introducción </a:t>
            </a:r>
          </a:p>
          <a:p>
            <a:pPr algn="just" marL="618398" indent="-309199" lvl="1">
              <a:lnSpc>
                <a:spcPts val="4009"/>
              </a:lnSpc>
              <a:buFont typeface="Arial"/>
              <a:buChar char="•"/>
            </a:pPr>
            <a:r>
              <a:rPr lang="en-US" sz="2864" spc="-45">
                <a:solidFill>
                  <a:srgbClr val="F4F4F4"/>
                </a:solidFill>
                <a:latin typeface="Poppins"/>
                <a:ea typeface="Poppins"/>
                <a:cs typeface="Poppins"/>
                <a:sym typeface="Poppins"/>
              </a:rPr>
              <a:t>Objetivo del proyecto</a:t>
            </a:r>
          </a:p>
          <a:p>
            <a:pPr algn="just" marL="618398" indent="-309199" lvl="1">
              <a:lnSpc>
                <a:spcPts val="4009"/>
              </a:lnSpc>
              <a:buFont typeface="Arial"/>
              <a:buChar char="•"/>
            </a:pPr>
            <a:r>
              <a:rPr lang="en-US" sz="2864" spc="-45">
                <a:solidFill>
                  <a:srgbClr val="F4F4F4"/>
                </a:solidFill>
                <a:latin typeface="Poppins"/>
                <a:ea typeface="Poppins"/>
                <a:cs typeface="Poppins"/>
                <a:sym typeface="Poppins"/>
              </a:rPr>
              <a:t>selección del dataset</a:t>
            </a:r>
          </a:p>
          <a:p>
            <a:pPr algn="just" marL="618398" indent="-309199" lvl="1">
              <a:lnSpc>
                <a:spcPts val="4009"/>
              </a:lnSpc>
              <a:buFont typeface="Arial"/>
              <a:buChar char="•"/>
            </a:pPr>
            <a:r>
              <a:rPr lang="en-US" sz="2864" spc="-45">
                <a:solidFill>
                  <a:srgbClr val="F4F4F4"/>
                </a:solidFill>
                <a:latin typeface="Poppins"/>
                <a:ea typeface="Poppins"/>
                <a:cs typeface="Poppins"/>
                <a:sym typeface="Poppins"/>
              </a:rPr>
              <a:t>Tecnologías evaluadas</a:t>
            </a:r>
          </a:p>
          <a:p>
            <a:pPr algn="just" marL="618398" indent="-309199" lvl="1">
              <a:lnSpc>
                <a:spcPts val="4009"/>
              </a:lnSpc>
              <a:buFont typeface="Arial"/>
              <a:buChar char="•"/>
            </a:pPr>
            <a:r>
              <a:rPr lang="en-US" sz="2864" spc="-45">
                <a:solidFill>
                  <a:srgbClr val="F4F4F4"/>
                </a:solidFill>
                <a:latin typeface="Poppins"/>
                <a:ea typeface="Poppins"/>
                <a:cs typeface="Poppins"/>
                <a:sym typeface="Poppins"/>
              </a:rPr>
              <a:t>Despliegue con Docker Swarm.</a:t>
            </a:r>
          </a:p>
          <a:p>
            <a:pPr algn="just" marL="618398" indent="-309199" lvl="1">
              <a:lnSpc>
                <a:spcPts val="4009"/>
              </a:lnSpc>
              <a:buFont typeface="Arial"/>
              <a:buChar char="•"/>
            </a:pPr>
            <a:r>
              <a:rPr lang="en-US" sz="2864" spc="-45">
                <a:solidFill>
                  <a:srgbClr val="F4F4F4"/>
                </a:solidFill>
                <a:latin typeface="Poppins"/>
                <a:ea typeface="Poppins"/>
                <a:cs typeface="Poppins"/>
                <a:sym typeface="Poppins"/>
              </a:rPr>
              <a:t>Arquitectura </a:t>
            </a:r>
          </a:p>
          <a:p>
            <a:pPr algn="just" marL="618398" indent="-309199" lvl="1">
              <a:lnSpc>
                <a:spcPts val="4009"/>
              </a:lnSpc>
              <a:buFont typeface="Arial"/>
              <a:buChar char="•"/>
            </a:pPr>
            <a:r>
              <a:rPr lang="en-US" sz="2864" spc="-45">
                <a:solidFill>
                  <a:srgbClr val="F4F4F4"/>
                </a:solidFill>
                <a:latin typeface="Poppins"/>
                <a:ea typeface="Poppins"/>
                <a:cs typeface="Poppins"/>
                <a:sym typeface="Poppins"/>
              </a:rPr>
              <a:t>Análisis de datos con Apache Spark.</a:t>
            </a:r>
          </a:p>
          <a:p>
            <a:pPr algn="just" marL="618398" indent="-309199" lvl="1">
              <a:lnSpc>
                <a:spcPts val="4009"/>
              </a:lnSpc>
              <a:buFont typeface="Arial"/>
              <a:buChar char="•"/>
            </a:pPr>
            <a:r>
              <a:rPr lang="en-US" sz="2864" spc="-45">
                <a:solidFill>
                  <a:srgbClr val="F4F4F4"/>
                </a:solidFill>
                <a:latin typeface="Poppins"/>
                <a:ea typeface="Poppins"/>
                <a:cs typeface="Poppins"/>
                <a:sym typeface="Poppins"/>
              </a:rPr>
              <a:t>Dashboard interactivo para visualización de resultados.</a:t>
            </a:r>
          </a:p>
          <a:p>
            <a:pPr algn="just" marL="618398" indent="-309199" lvl="1">
              <a:lnSpc>
                <a:spcPts val="4009"/>
              </a:lnSpc>
              <a:buFont typeface="Arial"/>
              <a:buChar char="•"/>
            </a:pPr>
            <a:r>
              <a:rPr lang="en-US" sz="2864" spc="-45">
                <a:solidFill>
                  <a:srgbClr val="F4F4F4"/>
                </a:solidFill>
                <a:latin typeface="Poppins"/>
                <a:ea typeface="Poppins"/>
                <a:cs typeface="Poppins"/>
                <a:sym typeface="Poppins"/>
              </a:rPr>
              <a:t>Cumplimiento de escalabilidad, rendimiento y modularidad.</a:t>
            </a:r>
          </a:p>
          <a:p>
            <a:pPr algn="just">
              <a:lnSpc>
                <a:spcPts val="4009"/>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5143500"/>
            <a:ext cx="18288000" cy="5143500"/>
            <a:chOff x="0" y="0"/>
            <a:chExt cx="4816593" cy="1354667"/>
          </a:xfrm>
        </p:grpSpPr>
        <p:sp>
          <p:nvSpPr>
            <p:cNvPr name="Freeform 3" id="3"/>
            <p:cNvSpPr/>
            <p:nvPr/>
          </p:nvSpPr>
          <p:spPr>
            <a:xfrm flipH="false" flipV="false" rot="0">
              <a:off x="0" y="0"/>
              <a:ext cx="4816592" cy="1354667"/>
            </a:xfrm>
            <a:custGeom>
              <a:avLst/>
              <a:gdLst/>
              <a:ahLst/>
              <a:cxnLst/>
              <a:rect r="r" b="b" t="t" l="l"/>
              <a:pathLst>
                <a:path h="1354667" w="4816592">
                  <a:moveTo>
                    <a:pt x="0" y="0"/>
                  </a:moveTo>
                  <a:lnTo>
                    <a:pt x="4816592" y="0"/>
                  </a:lnTo>
                  <a:lnTo>
                    <a:pt x="4816592" y="1354667"/>
                  </a:lnTo>
                  <a:lnTo>
                    <a:pt x="0" y="1354667"/>
                  </a:lnTo>
                  <a:close/>
                </a:path>
              </a:pathLst>
            </a:custGeom>
            <a:solidFill>
              <a:srgbClr val="000000"/>
            </a:solidFill>
          </p:spPr>
        </p:sp>
        <p:sp>
          <p:nvSpPr>
            <p:cNvPr name="TextBox 4" id="4"/>
            <p:cNvSpPr txBox="true"/>
            <p:nvPr/>
          </p:nvSpPr>
          <p:spPr>
            <a:xfrm>
              <a:off x="0" y="-38100"/>
              <a:ext cx="4816593" cy="13927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46027" y="-205868"/>
            <a:ext cx="16230600" cy="5790807"/>
            <a:chOff x="0" y="0"/>
            <a:chExt cx="4274726" cy="1525151"/>
          </a:xfrm>
        </p:grpSpPr>
        <p:sp>
          <p:nvSpPr>
            <p:cNvPr name="Freeform 6" id="6"/>
            <p:cNvSpPr/>
            <p:nvPr/>
          </p:nvSpPr>
          <p:spPr>
            <a:xfrm flipH="false" flipV="false" rot="0">
              <a:off x="0" y="0"/>
              <a:ext cx="4274726" cy="1525151"/>
            </a:xfrm>
            <a:custGeom>
              <a:avLst/>
              <a:gdLst/>
              <a:ahLst/>
              <a:cxnLst/>
              <a:rect r="r" b="b" t="t" l="l"/>
              <a:pathLst>
                <a:path h="1525151" w="4274726">
                  <a:moveTo>
                    <a:pt x="0" y="0"/>
                  </a:moveTo>
                  <a:lnTo>
                    <a:pt x="4274726" y="0"/>
                  </a:lnTo>
                  <a:lnTo>
                    <a:pt x="4274726" y="1525151"/>
                  </a:lnTo>
                  <a:lnTo>
                    <a:pt x="0" y="1525151"/>
                  </a:lnTo>
                  <a:close/>
                </a:path>
              </a:pathLst>
            </a:custGeom>
            <a:solidFill>
              <a:srgbClr val="000000">
                <a:alpha val="0"/>
              </a:srgbClr>
            </a:solidFill>
            <a:ln w="19050" cap="sq">
              <a:solidFill>
                <a:srgbClr val="000000"/>
              </a:solidFill>
              <a:prstDash val="solid"/>
              <a:miter/>
            </a:ln>
          </p:spPr>
        </p:sp>
        <p:sp>
          <p:nvSpPr>
            <p:cNvPr name="TextBox 7" id="7"/>
            <p:cNvSpPr txBox="true"/>
            <p:nvPr/>
          </p:nvSpPr>
          <p:spPr>
            <a:xfrm>
              <a:off x="0" y="-66675"/>
              <a:ext cx="4274726" cy="1591826"/>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0" y="8376448"/>
            <a:ext cx="18288000" cy="0"/>
          </a:xfrm>
          <a:prstGeom prst="line">
            <a:avLst/>
          </a:prstGeom>
          <a:ln cap="flat" w="19050">
            <a:solidFill>
              <a:srgbClr val="FFFFFF"/>
            </a:solidFill>
            <a:prstDash val="solid"/>
            <a:headEnd type="none" len="sm" w="sm"/>
            <a:tailEnd type="none" len="sm" w="sm"/>
          </a:ln>
        </p:spPr>
      </p:sp>
      <p:sp>
        <p:nvSpPr>
          <p:cNvPr name="Freeform 9" id="9"/>
          <p:cNvSpPr/>
          <p:nvPr/>
        </p:nvSpPr>
        <p:spPr>
          <a:xfrm flipH="false" flipV="false" rot="0">
            <a:off x="16977559" y="6592863"/>
            <a:ext cx="563482" cy="591441"/>
          </a:xfrm>
          <a:custGeom>
            <a:avLst/>
            <a:gdLst/>
            <a:ahLst/>
            <a:cxnLst/>
            <a:rect r="r" b="b" t="t" l="l"/>
            <a:pathLst>
              <a:path h="591441" w="563482">
                <a:moveTo>
                  <a:pt x="0" y="0"/>
                </a:moveTo>
                <a:lnTo>
                  <a:pt x="563482" y="0"/>
                </a:lnTo>
                <a:lnTo>
                  <a:pt x="563482" y="591441"/>
                </a:lnTo>
                <a:lnTo>
                  <a:pt x="0" y="59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263354" y="1727875"/>
            <a:ext cx="16113273" cy="1961214"/>
          </a:xfrm>
          <a:prstGeom prst="rect">
            <a:avLst/>
          </a:prstGeom>
        </p:spPr>
        <p:txBody>
          <a:bodyPr anchor="t" rtlCol="false" tIns="0" lIns="0" bIns="0" rIns="0">
            <a:spAutoFit/>
          </a:bodyPr>
          <a:lstStyle/>
          <a:p>
            <a:pPr algn="ctr">
              <a:lnSpc>
                <a:spcPts val="15193"/>
              </a:lnSpc>
              <a:spcBef>
                <a:spcPct val="0"/>
              </a:spcBef>
            </a:pPr>
            <a:r>
              <a:rPr lang="en-US" b="true" sz="10852" spc="-596">
                <a:solidFill>
                  <a:srgbClr val="000000"/>
                </a:solidFill>
                <a:latin typeface="Poppins Medium"/>
                <a:ea typeface="Poppins Medium"/>
                <a:cs typeface="Poppins Medium"/>
                <a:sym typeface="Poppins Medium"/>
              </a:rPr>
              <a:t>¡Gracias por su atención!</a:t>
            </a:r>
          </a:p>
        </p:txBody>
      </p:sp>
      <p:sp>
        <p:nvSpPr>
          <p:cNvPr name="TextBox 11" id="11"/>
          <p:cNvSpPr txBox="true"/>
          <p:nvPr/>
        </p:nvSpPr>
        <p:spPr>
          <a:xfrm rot="0">
            <a:off x="1028700" y="9012555"/>
            <a:ext cx="4390627" cy="843915"/>
          </a:xfrm>
          <a:prstGeom prst="rect">
            <a:avLst/>
          </a:prstGeom>
        </p:spPr>
        <p:txBody>
          <a:bodyPr anchor="t" rtlCol="false" tIns="0" lIns="0" bIns="0" rIns="0">
            <a:spAutoFit/>
          </a:bodyPr>
          <a:lstStyle/>
          <a:p>
            <a:pPr algn="l">
              <a:lnSpc>
                <a:spcPts val="3359"/>
              </a:lnSpc>
              <a:spcBef>
                <a:spcPct val="0"/>
              </a:spcBef>
            </a:pPr>
            <a:r>
              <a:rPr lang="en-US" sz="2399" spc="-38">
                <a:solidFill>
                  <a:srgbClr val="F4F4F4"/>
                </a:solidFill>
                <a:latin typeface="Poppins"/>
                <a:ea typeface="Poppins"/>
                <a:cs typeface="Poppins"/>
                <a:sym typeface="Poppins"/>
              </a:rPr>
              <a:t>UNIVERSIDAD AUTÓNOMA DE OCCIDENTE</a:t>
            </a:r>
          </a:p>
        </p:txBody>
      </p:sp>
      <p:sp>
        <p:nvSpPr>
          <p:cNvPr name="TextBox 12" id="12"/>
          <p:cNvSpPr txBox="true"/>
          <p:nvPr/>
        </p:nvSpPr>
        <p:spPr>
          <a:xfrm rot="0">
            <a:off x="12868673" y="9012555"/>
            <a:ext cx="4390627" cy="424815"/>
          </a:xfrm>
          <a:prstGeom prst="rect">
            <a:avLst/>
          </a:prstGeom>
        </p:spPr>
        <p:txBody>
          <a:bodyPr anchor="t" rtlCol="false" tIns="0" lIns="0" bIns="0" rIns="0">
            <a:spAutoFit/>
          </a:bodyPr>
          <a:lstStyle/>
          <a:p>
            <a:pPr algn="r">
              <a:lnSpc>
                <a:spcPts val="3359"/>
              </a:lnSpc>
              <a:spcBef>
                <a:spcPct val="0"/>
              </a:spcBef>
            </a:pPr>
            <a:r>
              <a:rPr lang="en-US" sz="2399" spc="-38">
                <a:solidFill>
                  <a:srgbClr val="F4F4F4"/>
                </a:solidFill>
                <a:latin typeface="Poppins"/>
                <a:ea typeface="Poppins"/>
                <a:cs typeface="Poppins"/>
                <a:sym typeface="Poppins"/>
              </a:rPr>
              <a:t>WWW.AUTOMARKETUAO.COM</a:t>
            </a:r>
          </a:p>
        </p:txBody>
      </p:sp>
      <p:sp>
        <p:nvSpPr>
          <p:cNvPr name="TextBox 13" id="13"/>
          <p:cNvSpPr txBox="true"/>
          <p:nvPr/>
        </p:nvSpPr>
        <p:spPr>
          <a:xfrm rot="0">
            <a:off x="6948686" y="9012555"/>
            <a:ext cx="4390627" cy="424815"/>
          </a:xfrm>
          <a:prstGeom prst="rect">
            <a:avLst/>
          </a:prstGeom>
        </p:spPr>
        <p:txBody>
          <a:bodyPr anchor="t" rtlCol="false" tIns="0" lIns="0" bIns="0" rIns="0">
            <a:spAutoFit/>
          </a:bodyPr>
          <a:lstStyle/>
          <a:p>
            <a:pPr algn="ctr">
              <a:lnSpc>
                <a:spcPts val="3359"/>
              </a:lnSpc>
              <a:spcBef>
                <a:spcPct val="0"/>
              </a:spcBef>
            </a:pPr>
            <a:r>
              <a:rPr lang="en-US" sz="2399" spc="-38">
                <a:solidFill>
                  <a:srgbClr val="F4F4F4"/>
                </a:solidFill>
                <a:latin typeface="Poppins"/>
                <a:ea typeface="Poppins"/>
                <a:cs typeface="Poppins"/>
                <a:sym typeface="Poppins"/>
              </a:rPr>
              <a:t>REDES E INFRAESTRUCTURA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8288000" cy="10166795"/>
            <a:chOff x="0" y="0"/>
            <a:chExt cx="4816593" cy="2677674"/>
          </a:xfrm>
        </p:grpSpPr>
        <p:sp>
          <p:nvSpPr>
            <p:cNvPr name="Freeform 3" id="3"/>
            <p:cNvSpPr/>
            <p:nvPr/>
          </p:nvSpPr>
          <p:spPr>
            <a:xfrm flipH="false" flipV="false" rot="0">
              <a:off x="0" y="0"/>
              <a:ext cx="4816592" cy="2677674"/>
            </a:xfrm>
            <a:custGeom>
              <a:avLst/>
              <a:gdLst/>
              <a:ahLst/>
              <a:cxnLst/>
              <a:rect r="r" b="b" t="t" l="l"/>
              <a:pathLst>
                <a:path h="2677674" w="4816592">
                  <a:moveTo>
                    <a:pt x="0" y="0"/>
                  </a:moveTo>
                  <a:lnTo>
                    <a:pt x="4816592" y="0"/>
                  </a:lnTo>
                  <a:lnTo>
                    <a:pt x="4816592" y="2677674"/>
                  </a:lnTo>
                  <a:lnTo>
                    <a:pt x="0" y="2677674"/>
                  </a:lnTo>
                  <a:close/>
                </a:path>
              </a:pathLst>
            </a:custGeom>
            <a:solidFill>
              <a:srgbClr val="000000"/>
            </a:solidFill>
          </p:spPr>
        </p:sp>
        <p:sp>
          <p:nvSpPr>
            <p:cNvPr name="TextBox 4" id="4"/>
            <p:cNvSpPr txBox="true"/>
            <p:nvPr/>
          </p:nvSpPr>
          <p:spPr>
            <a:xfrm>
              <a:off x="0" y="-38100"/>
              <a:ext cx="4816593" cy="271577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40250" y="7696795"/>
            <a:ext cx="3248999" cy="1340256"/>
            <a:chOff x="0" y="0"/>
            <a:chExt cx="855703" cy="352989"/>
          </a:xfrm>
        </p:grpSpPr>
        <p:sp>
          <p:nvSpPr>
            <p:cNvPr name="Freeform 6" id="6"/>
            <p:cNvSpPr/>
            <p:nvPr/>
          </p:nvSpPr>
          <p:spPr>
            <a:xfrm flipH="false" flipV="false" rot="0">
              <a:off x="0" y="0"/>
              <a:ext cx="855703" cy="352989"/>
            </a:xfrm>
            <a:custGeom>
              <a:avLst/>
              <a:gdLst/>
              <a:ahLst/>
              <a:cxnLst/>
              <a:rect r="r" b="b" t="t" l="l"/>
              <a:pathLst>
                <a:path h="352989" w="855703">
                  <a:moveTo>
                    <a:pt x="0" y="0"/>
                  </a:moveTo>
                  <a:lnTo>
                    <a:pt x="855703" y="0"/>
                  </a:lnTo>
                  <a:lnTo>
                    <a:pt x="855703" y="352989"/>
                  </a:lnTo>
                  <a:lnTo>
                    <a:pt x="0" y="352989"/>
                  </a:lnTo>
                  <a:close/>
                </a:path>
              </a:pathLst>
            </a:custGeom>
            <a:solidFill>
              <a:srgbClr val="000000">
                <a:alpha val="0"/>
              </a:srgbClr>
            </a:solidFill>
            <a:ln w="19050" cap="sq">
              <a:solidFill>
                <a:srgbClr val="F4F4F4"/>
              </a:solidFill>
              <a:prstDash val="solid"/>
              <a:miter/>
            </a:ln>
          </p:spPr>
        </p:sp>
        <p:sp>
          <p:nvSpPr>
            <p:cNvPr name="TextBox 7" id="7"/>
            <p:cNvSpPr txBox="true"/>
            <p:nvPr/>
          </p:nvSpPr>
          <p:spPr>
            <a:xfrm>
              <a:off x="0" y="-66675"/>
              <a:ext cx="855703" cy="419664"/>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19050" y="3478554"/>
            <a:ext cx="18288000" cy="0"/>
          </a:xfrm>
          <a:prstGeom prst="line">
            <a:avLst/>
          </a:prstGeom>
          <a:ln cap="flat" w="19050">
            <a:solidFill>
              <a:srgbClr val="FFFFFF"/>
            </a:solidFill>
            <a:prstDash val="solid"/>
            <a:headEnd type="none" len="sm" w="sm"/>
            <a:tailEnd type="none" len="sm" w="sm"/>
          </a:ln>
        </p:spPr>
      </p:sp>
      <p:sp>
        <p:nvSpPr>
          <p:cNvPr name="Freeform 9" id="9"/>
          <p:cNvSpPr/>
          <p:nvPr/>
        </p:nvSpPr>
        <p:spPr>
          <a:xfrm flipH="false" flipV="false" rot="0">
            <a:off x="17562509" y="8071202"/>
            <a:ext cx="563482" cy="591441"/>
          </a:xfrm>
          <a:custGeom>
            <a:avLst/>
            <a:gdLst/>
            <a:ahLst/>
            <a:cxnLst/>
            <a:rect r="r" b="b" t="t" l="l"/>
            <a:pathLst>
              <a:path h="591441" w="563482">
                <a:moveTo>
                  <a:pt x="0" y="0"/>
                </a:moveTo>
                <a:lnTo>
                  <a:pt x="563482" y="0"/>
                </a:lnTo>
                <a:lnTo>
                  <a:pt x="563482" y="591441"/>
                </a:lnTo>
                <a:lnTo>
                  <a:pt x="0" y="59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9050" y="1282087"/>
            <a:ext cx="1047750" cy="1340256"/>
            <a:chOff x="0" y="0"/>
            <a:chExt cx="1397000" cy="1787008"/>
          </a:xfrm>
        </p:grpSpPr>
        <p:grpSp>
          <p:nvGrpSpPr>
            <p:cNvPr name="Group 11" id="11"/>
            <p:cNvGrpSpPr/>
            <p:nvPr/>
          </p:nvGrpSpPr>
          <p:grpSpPr>
            <a:xfrm rot="0">
              <a:off x="0" y="0"/>
              <a:ext cx="1397000" cy="1787008"/>
              <a:chOff x="0" y="0"/>
              <a:chExt cx="275951" cy="352989"/>
            </a:xfrm>
          </p:grpSpPr>
          <p:sp>
            <p:nvSpPr>
              <p:cNvPr name="Freeform 12" id="12"/>
              <p:cNvSpPr/>
              <p:nvPr/>
            </p:nvSpPr>
            <p:spPr>
              <a:xfrm flipH="false" flipV="false" rot="0">
                <a:off x="0" y="0"/>
                <a:ext cx="275951" cy="352989"/>
              </a:xfrm>
              <a:custGeom>
                <a:avLst/>
                <a:gdLst/>
                <a:ahLst/>
                <a:cxnLst/>
                <a:rect r="r" b="b" t="t" l="l"/>
                <a:pathLst>
                  <a:path h="352989" w="275951">
                    <a:moveTo>
                      <a:pt x="0" y="0"/>
                    </a:moveTo>
                    <a:lnTo>
                      <a:pt x="275951" y="0"/>
                    </a:lnTo>
                    <a:lnTo>
                      <a:pt x="275951" y="352989"/>
                    </a:lnTo>
                    <a:lnTo>
                      <a:pt x="0" y="352989"/>
                    </a:lnTo>
                    <a:close/>
                  </a:path>
                </a:pathLst>
              </a:custGeom>
              <a:solidFill>
                <a:srgbClr val="000000">
                  <a:alpha val="0"/>
                </a:srgbClr>
              </a:solidFill>
              <a:ln w="19050" cap="sq">
                <a:solidFill>
                  <a:srgbClr val="F4F4F4"/>
                </a:solidFill>
                <a:prstDash val="solid"/>
                <a:miter/>
              </a:ln>
            </p:spPr>
          </p:sp>
          <p:sp>
            <p:nvSpPr>
              <p:cNvPr name="TextBox 13" id="13"/>
              <p:cNvSpPr txBox="true"/>
              <p:nvPr/>
            </p:nvSpPr>
            <p:spPr>
              <a:xfrm>
                <a:off x="0" y="-66675"/>
                <a:ext cx="275951" cy="419664"/>
              </a:xfrm>
              <a:prstGeom prst="rect">
                <a:avLst/>
              </a:prstGeom>
            </p:spPr>
            <p:txBody>
              <a:bodyPr anchor="ctr" rtlCol="false" tIns="50800" lIns="50800" bIns="50800" rIns="50800"/>
              <a:lstStyle/>
              <a:p>
                <a:pPr algn="ctr">
                  <a:lnSpc>
                    <a:spcPts val="3359"/>
                  </a:lnSpc>
                </a:pPr>
              </a:p>
            </p:txBody>
          </p:sp>
        </p:grpSp>
        <p:sp>
          <p:nvSpPr>
            <p:cNvPr name="Freeform 14" id="14"/>
            <p:cNvSpPr/>
            <p:nvPr/>
          </p:nvSpPr>
          <p:spPr>
            <a:xfrm flipH="false" flipV="false" rot="0">
              <a:off x="322845" y="499210"/>
              <a:ext cx="751310" cy="788588"/>
            </a:xfrm>
            <a:custGeom>
              <a:avLst/>
              <a:gdLst/>
              <a:ahLst/>
              <a:cxnLst/>
              <a:rect r="r" b="b" t="t" l="l"/>
              <a:pathLst>
                <a:path h="788588" w="751310">
                  <a:moveTo>
                    <a:pt x="0" y="0"/>
                  </a:moveTo>
                  <a:lnTo>
                    <a:pt x="751310" y="0"/>
                  </a:lnTo>
                  <a:lnTo>
                    <a:pt x="751310" y="788588"/>
                  </a:lnTo>
                  <a:lnTo>
                    <a:pt x="0" y="788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5" id="15"/>
          <p:cNvGrpSpPr/>
          <p:nvPr/>
        </p:nvGrpSpPr>
        <p:grpSpPr>
          <a:xfrm rot="0">
            <a:off x="10081349" y="4582326"/>
            <a:ext cx="6849566" cy="3961124"/>
            <a:chOff x="0" y="0"/>
            <a:chExt cx="1849980" cy="1069849"/>
          </a:xfrm>
        </p:grpSpPr>
        <p:sp>
          <p:nvSpPr>
            <p:cNvPr name="Freeform 16" id="16"/>
            <p:cNvSpPr/>
            <p:nvPr/>
          </p:nvSpPr>
          <p:spPr>
            <a:xfrm flipH="false" flipV="false" rot="0">
              <a:off x="0" y="0"/>
              <a:ext cx="1849980" cy="1069849"/>
            </a:xfrm>
            <a:custGeom>
              <a:avLst/>
              <a:gdLst/>
              <a:ahLst/>
              <a:cxnLst/>
              <a:rect r="r" b="b" t="t" l="l"/>
              <a:pathLst>
                <a:path h="1069849" w="1849980">
                  <a:moveTo>
                    <a:pt x="0" y="0"/>
                  </a:moveTo>
                  <a:lnTo>
                    <a:pt x="1849980" y="0"/>
                  </a:lnTo>
                  <a:lnTo>
                    <a:pt x="1849980" y="1069849"/>
                  </a:lnTo>
                  <a:lnTo>
                    <a:pt x="0" y="1069849"/>
                  </a:lnTo>
                  <a:close/>
                </a:path>
              </a:pathLst>
            </a:custGeom>
            <a:blipFill>
              <a:blip r:embed="rId4"/>
              <a:stretch>
                <a:fillRect l="0" t="-7603" r="0" b="-7603"/>
              </a:stretch>
            </a:blipFill>
            <a:ln w="19050" cap="sq">
              <a:solidFill>
                <a:srgbClr val="F4F4F4"/>
              </a:solidFill>
              <a:prstDash val="solid"/>
              <a:miter/>
            </a:ln>
          </p:spPr>
        </p:sp>
      </p:grpSp>
      <p:sp>
        <p:nvSpPr>
          <p:cNvPr name="TextBox 17" id="17"/>
          <p:cNvSpPr txBox="true"/>
          <p:nvPr/>
        </p:nvSpPr>
        <p:spPr>
          <a:xfrm rot="0">
            <a:off x="4309628" y="1791089"/>
            <a:ext cx="9668744" cy="1432209"/>
          </a:xfrm>
          <a:prstGeom prst="rect">
            <a:avLst/>
          </a:prstGeom>
        </p:spPr>
        <p:txBody>
          <a:bodyPr anchor="t" rtlCol="false" tIns="0" lIns="0" bIns="0" rIns="0">
            <a:spAutoFit/>
          </a:bodyPr>
          <a:lstStyle/>
          <a:p>
            <a:pPr algn="ctr">
              <a:lnSpc>
                <a:spcPts val="10111"/>
              </a:lnSpc>
            </a:pPr>
            <a:r>
              <a:rPr lang="en-US" b="true" sz="10011" spc="-550">
                <a:solidFill>
                  <a:srgbClr val="F4F4F4"/>
                </a:solidFill>
                <a:latin typeface="Poppins Medium"/>
                <a:ea typeface="Poppins Medium"/>
                <a:cs typeface="Poppins Medium"/>
                <a:sym typeface="Poppins Medium"/>
              </a:rPr>
              <a:t>Introducción</a:t>
            </a:r>
          </a:p>
        </p:txBody>
      </p:sp>
      <p:sp>
        <p:nvSpPr>
          <p:cNvPr name="TextBox 18" id="18"/>
          <p:cNvSpPr txBox="true"/>
          <p:nvPr/>
        </p:nvSpPr>
        <p:spPr>
          <a:xfrm rot="0">
            <a:off x="693469" y="4914542"/>
            <a:ext cx="8759230" cy="3452380"/>
          </a:xfrm>
          <a:prstGeom prst="rect">
            <a:avLst/>
          </a:prstGeom>
        </p:spPr>
        <p:txBody>
          <a:bodyPr anchor="t" rtlCol="false" tIns="0" lIns="0" bIns="0" rIns="0">
            <a:spAutoFit/>
          </a:bodyPr>
          <a:lstStyle/>
          <a:p>
            <a:pPr algn="l">
              <a:lnSpc>
                <a:spcPts val="3897"/>
              </a:lnSpc>
              <a:spcBef>
                <a:spcPct val="0"/>
              </a:spcBef>
            </a:pPr>
            <a:r>
              <a:rPr lang="en-US" sz="2783" spc="-44">
                <a:solidFill>
                  <a:srgbClr val="F4F4F4"/>
                </a:solidFill>
                <a:latin typeface="Poppins"/>
                <a:ea typeface="Poppins"/>
                <a:cs typeface="Poppins"/>
                <a:sym typeface="Poppins"/>
              </a:rPr>
              <a:t>El comercio de vehículos usados es importante y requiere herramientas digitales para facilitarlo. Este proyecto busca enseñar cómo diseñar una plataforma web que gestione la compra y venta de autos usados, aplicando conceptos de programación y bases de datos para crear un sistema funcional y sencillo.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8288000" cy="8229600"/>
            <a:chOff x="0" y="0"/>
            <a:chExt cx="4816593" cy="2167467"/>
          </a:xfrm>
        </p:grpSpPr>
        <p:sp>
          <p:nvSpPr>
            <p:cNvPr name="Freeform 3" id="3"/>
            <p:cNvSpPr/>
            <p:nvPr/>
          </p:nvSpPr>
          <p:spPr>
            <a:xfrm flipH="false" flipV="false" rot="0">
              <a:off x="0" y="0"/>
              <a:ext cx="4816592" cy="2167467"/>
            </a:xfrm>
            <a:custGeom>
              <a:avLst/>
              <a:gdLst/>
              <a:ahLst/>
              <a:cxnLst/>
              <a:rect r="r" b="b" t="t" l="l"/>
              <a:pathLst>
                <a:path h="2167467" w="4816592">
                  <a:moveTo>
                    <a:pt x="0" y="0"/>
                  </a:moveTo>
                  <a:lnTo>
                    <a:pt x="4816592" y="0"/>
                  </a:lnTo>
                  <a:lnTo>
                    <a:pt x="4816592" y="2167467"/>
                  </a:lnTo>
                  <a:lnTo>
                    <a:pt x="0" y="2167467"/>
                  </a:lnTo>
                  <a:close/>
                </a:path>
              </a:pathLst>
            </a:custGeom>
            <a:solidFill>
              <a:srgbClr val="000000"/>
            </a:solidFill>
          </p:spPr>
        </p:sp>
        <p:sp>
          <p:nvSpPr>
            <p:cNvPr name="TextBox 4" id="4"/>
            <p:cNvSpPr txBox="true"/>
            <p:nvPr/>
          </p:nvSpPr>
          <p:spPr>
            <a:xfrm>
              <a:off x="0" y="-38100"/>
              <a:ext cx="4816593" cy="2205567"/>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0" y="2915909"/>
            <a:ext cx="18288000" cy="0"/>
          </a:xfrm>
          <a:prstGeom prst="line">
            <a:avLst/>
          </a:prstGeom>
          <a:ln cap="flat" w="19050">
            <a:solidFill>
              <a:srgbClr val="FFFFFF"/>
            </a:solidFill>
            <a:prstDash val="solid"/>
            <a:headEnd type="none" len="sm" w="sm"/>
            <a:tailEnd type="none" len="sm" w="sm"/>
          </a:ln>
        </p:spPr>
      </p:sp>
      <p:grpSp>
        <p:nvGrpSpPr>
          <p:cNvPr name="Group 6" id="6"/>
          <p:cNvGrpSpPr/>
          <p:nvPr/>
        </p:nvGrpSpPr>
        <p:grpSpPr>
          <a:xfrm rot="0">
            <a:off x="16735425" y="1264435"/>
            <a:ext cx="1047750" cy="1340256"/>
            <a:chOff x="0" y="0"/>
            <a:chExt cx="1397000" cy="1787008"/>
          </a:xfrm>
        </p:grpSpPr>
        <p:grpSp>
          <p:nvGrpSpPr>
            <p:cNvPr name="Group 7" id="7"/>
            <p:cNvGrpSpPr/>
            <p:nvPr/>
          </p:nvGrpSpPr>
          <p:grpSpPr>
            <a:xfrm rot="0">
              <a:off x="0" y="0"/>
              <a:ext cx="1397000" cy="1787008"/>
              <a:chOff x="0" y="0"/>
              <a:chExt cx="275951" cy="352989"/>
            </a:xfrm>
          </p:grpSpPr>
          <p:sp>
            <p:nvSpPr>
              <p:cNvPr name="Freeform 8" id="8"/>
              <p:cNvSpPr/>
              <p:nvPr/>
            </p:nvSpPr>
            <p:spPr>
              <a:xfrm flipH="false" flipV="false" rot="0">
                <a:off x="0" y="0"/>
                <a:ext cx="275951" cy="352989"/>
              </a:xfrm>
              <a:custGeom>
                <a:avLst/>
                <a:gdLst/>
                <a:ahLst/>
                <a:cxnLst/>
                <a:rect r="r" b="b" t="t" l="l"/>
                <a:pathLst>
                  <a:path h="352989" w="275951">
                    <a:moveTo>
                      <a:pt x="0" y="0"/>
                    </a:moveTo>
                    <a:lnTo>
                      <a:pt x="275951" y="0"/>
                    </a:lnTo>
                    <a:lnTo>
                      <a:pt x="275951" y="352989"/>
                    </a:lnTo>
                    <a:lnTo>
                      <a:pt x="0" y="352989"/>
                    </a:lnTo>
                    <a:close/>
                  </a:path>
                </a:pathLst>
              </a:custGeom>
              <a:solidFill>
                <a:srgbClr val="000000">
                  <a:alpha val="0"/>
                </a:srgbClr>
              </a:solidFill>
              <a:ln w="19050" cap="sq">
                <a:solidFill>
                  <a:srgbClr val="F4F4F4"/>
                </a:solidFill>
                <a:prstDash val="solid"/>
                <a:miter/>
              </a:ln>
            </p:spPr>
          </p:sp>
          <p:sp>
            <p:nvSpPr>
              <p:cNvPr name="TextBox 9" id="9"/>
              <p:cNvSpPr txBox="true"/>
              <p:nvPr/>
            </p:nvSpPr>
            <p:spPr>
              <a:xfrm>
                <a:off x="0" y="-66675"/>
                <a:ext cx="275951" cy="419664"/>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0">
              <a:off x="322845" y="499210"/>
              <a:ext cx="751310" cy="788588"/>
            </a:xfrm>
            <a:custGeom>
              <a:avLst/>
              <a:gdLst/>
              <a:ahLst/>
              <a:cxnLst/>
              <a:rect r="r" b="b" t="t" l="l"/>
              <a:pathLst>
                <a:path h="788588" w="751310">
                  <a:moveTo>
                    <a:pt x="0" y="0"/>
                  </a:moveTo>
                  <a:lnTo>
                    <a:pt x="751310" y="0"/>
                  </a:lnTo>
                  <a:lnTo>
                    <a:pt x="751310" y="788588"/>
                  </a:lnTo>
                  <a:lnTo>
                    <a:pt x="0" y="788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1" id="11"/>
          <p:cNvGrpSpPr/>
          <p:nvPr/>
        </p:nvGrpSpPr>
        <p:grpSpPr>
          <a:xfrm rot="0">
            <a:off x="0" y="7918044"/>
            <a:ext cx="1047750" cy="1340256"/>
            <a:chOff x="0" y="0"/>
            <a:chExt cx="1397000" cy="1787008"/>
          </a:xfrm>
        </p:grpSpPr>
        <p:grpSp>
          <p:nvGrpSpPr>
            <p:cNvPr name="Group 12" id="12"/>
            <p:cNvGrpSpPr/>
            <p:nvPr/>
          </p:nvGrpSpPr>
          <p:grpSpPr>
            <a:xfrm rot="0">
              <a:off x="0" y="0"/>
              <a:ext cx="1397000" cy="1787008"/>
              <a:chOff x="0" y="0"/>
              <a:chExt cx="275951" cy="352989"/>
            </a:xfrm>
          </p:grpSpPr>
          <p:sp>
            <p:nvSpPr>
              <p:cNvPr name="Freeform 13" id="13"/>
              <p:cNvSpPr/>
              <p:nvPr/>
            </p:nvSpPr>
            <p:spPr>
              <a:xfrm flipH="false" flipV="false" rot="0">
                <a:off x="0" y="0"/>
                <a:ext cx="275951" cy="352989"/>
              </a:xfrm>
              <a:custGeom>
                <a:avLst/>
                <a:gdLst/>
                <a:ahLst/>
                <a:cxnLst/>
                <a:rect r="r" b="b" t="t" l="l"/>
                <a:pathLst>
                  <a:path h="352989" w="275951">
                    <a:moveTo>
                      <a:pt x="0" y="0"/>
                    </a:moveTo>
                    <a:lnTo>
                      <a:pt x="275951" y="0"/>
                    </a:lnTo>
                    <a:lnTo>
                      <a:pt x="275951" y="352989"/>
                    </a:lnTo>
                    <a:lnTo>
                      <a:pt x="0" y="352989"/>
                    </a:lnTo>
                    <a:close/>
                  </a:path>
                </a:pathLst>
              </a:custGeom>
              <a:solidFill>
                <a:srgbClr val="000000">
                  <a:alpha val="0"/>
                </a:srgbClr>
              </a:solidFill>
              <a:ln w="19050" cap="sq">
                <a:solidFill>
                  <a:srgbClr val="F4F4F4"/>
                </a:solidFill>
                <a:prstDash val="solid"/>
                <a:miter/>
              </a:ln>
            </p:spPr>
          </p:sp>
          <p:sp>
            <p:nvSpPr>
              <p:cNvPr name="TextBox 14" id="14"/>
              <p:cNvSpPr txBox="true"/>
              <p:nvPr/>
            </p:nvSpPr>
            <p:spPr>
              <a:xfrm>
                <a:off x="0" y="-66675"/>
                <a:ext cx="275951" cy="419664"/>
              </a:xfrm>
              <a:prstGeom prst="rect">
                <a:avLst/>
              </a:prstGeom>
            </p:spPr>
            <p:txBody>
              <a:bodyPr anchor="ctr" rtlCol="false" tIns="50800" lIns="50800" bIns="50800" rIns="50800"/>
              <a:lstStyle/>
              <a:p>
                <a:pPr algn="ctr">
                  <a:lnSpc>
                    <a:spcPts val="3359"/>
                  </a:lnSpc>
                </a:pPr>
              </a:p>
            </p:txBody>
          </p:sp>
        </p:grpSp>
        <p:sp>
          <p:nvSpPr>
            <p:cNvPr name="Freeform 15" id="15"/>
            <p:cNvSpPr/>
            <p:nvPr/>
          </p:nvSpPr>
          <p:spPr>
            <a:xfrm flipH="false" flipV="false" rot="0">
              <a:off x="322845" y="499210"/>
              <a:ext cx="751310" cy="788588"/>
            </a:xfrm>
            <a:custGeom>
              <a:avLst/>
              <a:gdLst/>
              <a:ahLst/>
              <a:cxnLst/>
              <a:rect r="r" b="b" t="t" l="l"/>
              <a:pathLst>
                <a:path h="788588" w="751310">
                  <a:moveTo>
                    <a:pt x="0" y="0"/>
                  </a:moveTo>
                  <a:lnTo>
                    <a:pt x="751310" y="0"/>
                  </a:lnTo>
                  <a:lnTo>
                    <a:pt x="751310" y="788588"/>
                  </a:lnTo>
                  <a:lnTo>
                    <a:pt x="0" y="788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6" id="16"/>
          <p:cNvSpPr/>
          <p:nvPr/>
        </p:nvSpPr>
        <p:spPr>
          <a:xfrm flipH="false" flipV="false" rot="0">
            <a:off x="852591" y="4018054"/>
            <a:ext cx="6908180" cy="3553359"/>
          </a:xfrm>
          <a:custGeom>
            <a:avLst/>
            <a:gdLst/>
            <a:ahLst/>
            <a:cxnLst/>
            <a:rect r="r" b="b" t="t" l="l"/>
            <a:pathLst>
              <a:path h="3553359" w="6908180">
                <a:moveTo>
                  <a:pt x="0" y="0"/>
                </a:moveTo>
                <a:lnTo>
                  <a:pt x="6908181" y="0"/>
                </a:lnTo>
                <a:lnTo>
                  <a:pt x="6908181" y="3553359"/>
                </a:lnTo>
                <a:lnTo>
                  <a:pt x="0" y="3553359"/>
                </a:lnTo>
                <a:lnTo>
                  <a:pt x="0" y="0"/>
                </a:lnTo>
                <a:close/>
              </a:path>
            </a:pathLst>
          </a:custGeom>
          <a:blipFill>
            <a:blip r:embed="rId4"/>
            <a:stretch>
              <a:fillRect l="-2893" t="0" r="-12695" b="0"/>
            </a:stretch>
          </a:blipFill>
        </p:spPr>
      </p:sp>
      <p:sp>
        <p:nvSpPr>
          <p:cNvPr name="TextBox 17" id="17"/>
          <p:cNvSpPr txBox="true"/>
          <p:nvPr/>
        </p:nvSpPr>
        <p:spPr>
          <a:xfrm rot="0">
            <a:off x="2877606" y="1350160"/>
            <a:ext cx="13857819" cy="1432209"/>
          </a:xfrm>
          <a:prstGeom prst="rect">
            <a:avLst/>
          </a:prstGeom>
        </p:spPr>
        <p:txBody>
          <a:bodyPr anchor="t" rtlCol="false" tIns="0" lIns="0" bIns="0" rIns="0">
            <a:spAutoFit/>
          </a:bodyPr>
          <a:lstStyle/>
          <a:p>
            <a:pPr algn="l">
              <a:lnSpc>
                <a:spcPts val="10111"/>
              </a:lnSpc>
            </a:pPr>
            <a:r>
              <a:rPr lang="en-US" sz="10011" spc="-550" b="true">
                <a:solidFill>
                  <a:srgbClr val="F4F4F4"/>
                </a:solidFill>
                <a:latin typeface="Poppins Medium"/>
                <a:ea typeface="Poppins Medium"/>
                <a:cs typeface="Poppins Medium"/>
                <a:sym typeface="Poppins Medium"/>
              </a:rPr>
              <a:t>Objetivo del Proyecto</a:t>
            </a:r>
          </a:p>
        </p:txBody>
      </p:sp>
      <p:sp>
        <p:nvSpPr>
          <p:cNvPr name="TextBox 18" id="18"/>
          <p:cNvSpPr txBox="true"/>
          <p:nvPr/>
        </p:nvSpPr>
        <p:spPr>
          <a:xfrm rot="0">
            <a:off x="8243902" y="3564187"/>
            <a:ext cx="9392228" cy="4403944"/>
          </a:xfrm>
          <a:prstGeom prst="rect">
            <a:avLst/>
          </a:prstGeom>
        </p:spPr>
        <p:txBody>
          <a:bodyPr anchor="t" rtlCol="false" tIns="0" lIns="0" bIns="0" rIns="0">
            <a:spAutoFit/>
          </a:bodyPr>
          <a:lstStyle/>
          <a:p>
            <a:pPr algn="just">
              <a:lnSpc>
                <a:spcPts val="2939"/>
              </a:lnSpc>
            </a:pPr>
            <a:r>
              <a:rPr lang="en-US" b="true" sz="2099" spc="-33">
                <a:solidFill>
                  <a:srgbClr val="F4F4F4"/>
                </a:solidFill>
                <a:latin typeface="Poppins Bold"/>
                <a:ea typeface="Poppins Bold"/>
                <a:cs typeface="Poppins Bold"/>
                <a:sym typeface="Poppins Bold"/>
              </a:rPr>
              <a:t>Objetivo general</a:t>
            </a:r>
          </a:p>
          <a:p>
            <a:pPr algn="just">
              <a:lnSpc>
                <a:spcPts val="2939"/>
              </a:lnSpc>
            </a:pPr>
          </a:p>
          <a:p>
            <a:pPr algn="just">
              <a:lnSpc>
                <a:spcPts val="2939"/>
              </a:lnSpc>
            </a:pPr>
            <a:r>
              <a:rPr lang="en-US" sz="2099" spc="-33">
                <a:solidFill>
                  <a:srgbClr val="F4F4F4"/>
                </a:solidFill>
                <a:latin typeface="Poppins"/>
                <a:ea typeface="Poppins"/>
                <a:cs typeface="Poppins"/>
                <a:sym typeface="Poppins"/>
              </a:rPr>
              <a:t>Desarrollar una plataforma web para la compra y venta de vehículos usados, basada en microservicios y análisis de datos distribuidos con Apache Spark.</a:t>
            </a:r>
          </a:p>
          <a:p>
            <a:pPr algn="just">
              <a:lnSpc>
                <a:spcPts val="2939"/>
              </a:lnSpc>
            </a:pPr>
          </a:p>
          <a:p>
            <a:pPr algn="just">
              <a:lnSpc>
                <a:spcPts val="2939"/>
              </a:lnSpc>
              <a:spcBef>
                <a:spcPct val="0"/>
              </a:spcBef>
            </a:pPr>
            <a:r>
              <a:rPr lang="en-US" b="true" sz="2099" spc="-33">
                <a:solidFill>
                  <a:srgbClr val="F4F4F4"/>
                </a:solidFill>
                <a:latin typeface="Poppins Bold"/>
                <a:ea typeface="Poppins Bold"/>
                <a:cs typeface="Poppins Bold"/>
                <a:sym typeface="Poppins Bold"/>
              </a:rPr>
              <a:t>Específicos</a:t>
            </a:r>
          </a:p>
          <a:p>
            <a:pPr algn="just" marL="453349" indent="-226674" lvl="1">
              <a:lnSpc>
                <a:spcPts val="2939"/>
              </a:lnSpc>
              <a:spcBef>
                <a:spcPct val="0"/>
              </a:spcBef>
              <a:buFont typeface="Arial"/>
              <a:buChar char="•"/>
            </a:pPr>
            <a:r>
              <a:rPr lang="en-US" sz="2099" spc="-33">
                <a:solidFill>
                  <a:srgbClr val="F4F4F4"/>
                </a:solidFill>
                <a:latin typeface="Poppins"/>
                <a:ea typeface="Poppins"/>
                <a:cs typeface="Poppins"/>
                <a:sym typeface="Poppins"/>
              </a:rPr>
              <a:t>Diseñar una arquitectura de microservicios</a:t>
            </a:r>
          </a:p>
          <a:p>
            <a:pPr algn="just" marL="453349" indent="-226674" lvl="1">
              <a:lnSpc>
                <a:spcPts val="2939"/>
              </a:lnSpc>
              <a:spcBef>
                <a:spcPct val="0"/>
              </a:spcBef>
              <a:buFont typeface="Arial"/>
              <a:buChar char="•"/>
            </a:pPr>
            <a:r>
              <a:rPr lang="en-US" sz="2099" spc="-33">
                <a:solidFill>
                  <a:srgbClr val="F4F4F4"/>
                </a:solidFill>
                <a:latin typeface="Poppins"/>
                <a:ea typeface="Poppins"/>
                <a:cs typeface="Poppins"/>
                <a:sym typeface="Poppins"/>
              </a:rPr>
              <a:t>Empaquetar e implementar los servicios con Docker</a:t>
            </a:r>
          </a:p>
          <a:p>
            <a:pPr algn="just" marL="453349" indent="-226674" lvl="1">
              <a:lnSpc>
                <a:spcPts val="2939"/>
              </a:lnSpc>
              <a:spcBef>
                <a:spcPct val="0"/>
              </a:spcBef>
              <a:buFont typeface="Arial"/>
              <a:buChar char="•"/>
            </a:pPr>
            <a:r>
              <a:rPr lang="en-US" sz="2099" spc="-33">
                <a:solidFill>
                  <a:srgbClr val="F4F4F4"/>
                </a:solidFill>
                <a:latin typeface="Poppins"/>
                <a:ea typeface="Poppins"/>
                <a:cs typeface="Poppins"/>
                <a:sym typeface="Poppins"/>
              </a:rPr>
              <a:t>Desarrollar una interfaz web interactiva</a:t>
            </a:r>
          </a:p>
          <a:p>
            <a:pPr algn="just" marL="453349" indent="-226674" lvl="1">
              <a:lnSpc>
                <a:spcPts val="2939"/>
              </a:lnSpc>
              <a:spcBef>
                <a:spcPct val="0"/>
              </a:spcBef>
              <a:buFont typeface="Arial"/>
              <a:buChar char="•"/>
            </a:pPr>
            <a:r>
              <a:rPr lang="en-US" sz="2099" spc="-33">
                <a:solidFill>
                  <a:srgbClr val="F4F4F4"/>
                </a:solidFill>
                <a:latin typeface="Poppins"/>
                <a:ea typeface="Poppins"/>
                <a:cs typeface="Poppins"/>
                <a:sym typeface="Poppins"/>
              </a:rPr>
              <a:t>Integrar un clúster de procesamiento con Apache Spark</a:t>
            </a:r>
          </a:p>
          <a:p>
            <a:pPr algn="just" marL="453349" indent="-226674" lvl="1">
              <a:lnSpc>
                <a:spcPts val="2939"/>
              </a:lnSpc>
              <a:spcBef>
                <a:spcPct val="0"/>
              </a:spcBef>
              <a:buFont typeface="Arial"/>
              <a:buChar char="•"/>
            </a:pPr>
            <a:r>
              <a:rPr lang="en-US" sz="2099" spc="-33">
                <a:solidFill>
                  <a:srgbClr val="F4F4F4"/>
                </a:solidFill>
                <a:latin typeface="Poppins"/>
                <a:ea typeface="Poppins"/>
                <a:cs typeface="Poppins"/>
                <a:sym typeface="Poppins"/>
              </a:rPr>
              <a:t>Visualizar los resultados de los análisis de datos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9525" y="1172996"/>
            <a:ext cx="18288000" cy="8229600"/>
            <a:chOff x="0" y="0"/>
            <a:chExt cx="4816593" cy="2167467"/>
          </a:xfrm>
        </p:grpSpPr>
        <p:sp>
          <p:nvSpPr>
            <p:cNvPr name="Freeform 3" id="3"/>
            <p:cNvSpPr/>
            <p:nvPr/>
          </p:nvSpPr>
          <p:spPr>
            <a:xfrm flipH="false" flipV="false" rot="0">
              <a:off x="0" y="0"/>
              <a:ext cx="4816592" cy="2167467"/>
            </a:xfrm>
            <a:custGeom>
              <a:avLst/>
              <a:gdLst/>
              <a:ahLst/>
              <a:cxnLst/>
              <a:rect r="r" b="b" t="t" l="l"/>
              <a:pathLst>
                <a:path h="2167467" w="4816592">
                  <a:moveTo>
                    <a:pt x="0" y="0"/>
                  </a:moveTo>
                  <a:lnTo>
                    <a:pt x="4816592" y="0"/>
                  </a:lnTo>
                  <a:lnTo>
                    <a:pt x="4816592" y="2167467"/>
                  </a:lnTo>
                  <a:lnTo>
                    <a:pt x="0" y="2167467"/>
                  </a:lnTo>
                  <a:close/>
                </a:path>
              </a:pathLst>
            </a:custGeom>
            <a:solidFill>
              <a:srgbClr val="000000"/>
            </a:solidFill>
          </p:spPr>
        </p:sp>
        <p:sp>
          <p:nvSpPr>
            <p:cNvPr name="TextBox 4" id="4"/>
            <p:cNvSpPr txBox="true"/>
            <p:nvPr/>
          </p:nvSpPr>
          <p:spPr>
            <a:xfrm>
              <a:off x="0" y="-38100"/>
              <a:ext cx="4816593" cy="2205567"/>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787842" y="3179569"/>
            <a:ext cx="16395183" cy="0"/>
          </a:xfrm>
          <a:prstGeom prst="line">
            <a:avLst/>
          </a:prstGeom>
          <a:ln cap="flat" w="19050">
            <a:solidFill>
              <a:srgbClr val="FFFFFF"/>
            </a:solidFill>
            <a:prstDash val="solid"/>
            <a:headEnd type="none" len="sm" w="sm"/>
            <a:tailEnd type="none" len="sm" w="sm"/>
          </a:ln>
        </p:spPr>
      </p:sp>
      <p:grpSp>
        <p:nvGrpSpPr>
          <p:cNvPr name="Group 6" id="6"/>
          <p:cNvGrpSpPr/>
          <p:nvPr/>
        </p:nvGrpSpPr>
        <p:grpSpPr>
          <a:xfrm rot="0">
            <a:off x="-183633" y="4473372"/>
            <a:ext cx="1047750" cy="1340256"/>
            <a:chOff x="0" y="0"/>
            <a:chExt cx="1397000" cy="1787008"/>
          </a:xfrm>
        </p:grpSpPr>
        <p:grpSp>
          <p:nvGrpSpPr>
            <p:cNvPr name="Group 7" id="7"/>
            <p:cNvGrpSpPr/>
            <p:nvPr/>
          </p:nvGrpSpPr>
          <p:grpSpPr>
            <a:xfrm rot="0">
              <a:off x="0" y="0"/>
              <a:ext cx="1397000" cy="1787008"/>
              <a:chOff x="0" y="0"/>
              <a:chExt cx="275951" cy="352989"/>
            </a:xfrm>
          </p:grpSpPr>
          <p:sp>
            <p:nvSpPr>
              <p:cNvPr name="Freeform 8" id="8"/>
              <p:cNvSpPr/>
              <p:nvPr/>
            </p:nvSpPr>
            <p:spPr>
              <a:xfrm flipH="false" flipV="false" rot="0">
                <a:off x="0" y="0"/>
                <a:ext cx="275951" cy="352989"/>
              </a:xfrm>
              <a:custGeom>
                <a:avLst/>
                <a:gdLst/>
                <a:ahLst/>
                <a:cxnLst/>
                <a:rect r="r" b="b" t="t" l="l"/>
                <a:pathLst>
                  <a:path h="352989" w="275951">
                    <a:moveTo>
                      <a:pt x="0" y="0"/>
                    </a:moveTo>
                    <a:lnTo>
                      <a:pt x="275951" y="0"/>
                    </a:lnTo>
                    <a:lnTo>
                      <a:pt x="275951" y="352989"/>
                    </a:lnTo>
                    <a:lnTo>
                      <a:pt x="0" y="352989"/>
                    </a:lnTo>
                    <a:close/>
                  </a:path>
                </a:pathLst>
              </a:custGeom>
              <a:solidFill>
                <a:srgbClr val="000000">
                  <a:alpha val="0"/>
                </a:srgbClr>
              </a:solidFill>
              <a:ln w="19050" cap="sq">
                <a:solidFill>
                  <a:srgbClr val="F4F4F4"/>
                </a:solidFill>
                <a:prstDash val="solid"/>
                <a:miter/>
              </a:ln>
            </p:spPr>
          </p:sp>
          <p:sp>
            <p:nvSpPr>
              <p:cNvPr name="TextBox 9" id="9"/>
              <p:cNvSpPr txBox="true"/>
              <p:nvPr/>
            </p:nvSpPr>
            <p:spPr>
              <a:xfrm>
                <a:off x="0" y="-66675"/>
                <a:ext cx="275951" cy="419664"/>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0">
              <a:off x="322845" y="499210"/>
              <a:ext cx="751310" cy="788588"/>
            </a:xfrm>
            <a:custGeom>
              <a:avLst/>
              <a:gdLst/>
              <a:ahLst/>
              <a:cxnLst/>
              <a:rect r="r" b="b" t="t" l="l"/>
              <a:pathLst>
                <a:path h="788588" w="751310">
                  <a:moveTo>
                    <a:pt x="0" y="0"/>
                  </a:moveTo>
                  <a:lnTo>
                    <a:pt x="751310" y="0"/>
                  </a:lnTo>
                  <a:lnTo>
                    <a:pt x="751310" y="788588"/>
                  </a:lnTo>
                  <a:lnTo>
                    <a:pt x="0" y="788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1" id="11"/>
          <p:cNvSpPr/>
          <p:nvPr/>
        </p:nvSpPr>
        <p:spPr>
          <a:xfrm flipH="false" flipV="false" rot="0">
            <a:off x="10750632" y="4312068"/>
            <a:ext cx="6855746" cy="2784416"/>
          </a:xfrm>
          <a:custGeom>
            <a:avLst/>
            <a:gdLst/>
            <a:ahLst/>
            <a:cxnLst/>
            <a:rect r="r" b="b" t="t" l="l"/>
            <a:pathLst>
              <a:path h="2784416" w="6855746">
                <a:moveTo>
                  <a:pt x="0" y="0"/>
                </a:moveTo>
                <a:lnTo>
                  <a:pt x="6855747" y="0"/>
                </a:lnTo>
                <a:lnTo>
                  <a:pt x="6855747" y="2784416"/>
                </a:lnTo>
                <a:lnTo>
                  <a:pt x="0" y="2784416"/>
                </a:lnTo>
                <a:lnTo>
                  <a:pt x="0" y="0"/>
                </a:lnTo>
                <a:close/>
              </a:path>
            </a:pathLst>
          </a:custGeom>
          <a:blipFill>
            <a:blip r:embed="rId4"/>
            <a:stretch>
              <a:fillRect l="0" t="0" r="0" b="0"/>
            </a:stretch>
          </a:blipFill>
        </p:spPr>
      </p:sp>
      <p:sp>
        <p:nvSpPr>
          <p:cNvPr name="TextBox 12" id="12"/>
          <p:cNvSpPr txBox="true"/>
          <p:nvPr/>
        </p:nvSpPr>
        <p:spPr>
          <a:xfrm rot="0">
            <a:off x="864117" y="1737836"/>
            <a:ext cx="16242633" cy="1432209"/>
          </a:xfrm>
          <a:prstGeom prst="rect">
            <a:avLst/>
          </a:prstGeom>
        </p:spPr>
        <p:txBody>
          <a:bodyPr anchor="t" rtlCol="false" tIns="0" lIns="0" bIns="0" rIns="0">
            <a:spAutoFit/>
          </a:bodyPr>
          <a:lstStyle/>
          <a:p>
            <a:pPr algn="ctr">
              <a:lnSpc>
                <a:spcPts val="10111"/>
              </a:lnSpc>
            </a:pPr>
            <a:r>
              <a:rPr lang="en-US" b="true" sz="10011" spc="-550">
                <a:solidFill>
                  <a:srgbClr val="F4F4F4"/>
                </a:solidFill>
                <a:latin typeface="Poppins Medium"/>
                <a:ea typeface="Poppins Medium"/>
                <a:cs typeface="Poppins Medium"/>
                <a:sym typeface="Poppins Medium"/>
              </a:rPr>
              <a:t>Selección del Dataset</a:t>
            </a:r>
          </a:p>
        </p:txBody>
      </p:sp>
      <p:sp>
        <p:nvSpPr>
          <p:cNvPr name="TextBox 13" id="13"/>
          <p:cNvSpPr txBox="true"/>
          <p:nvPr/>
        </p:nvSpPr>
        <p:spPr>
          <a:xfrm rot="0">
            <a:off x="1228571" y="4245393"/>
            <a:ext cx="8553910" cy="3201035"/>
          </a:xfrm>
          <a:prstGeom prst="rect">
            <a:avLst/>
          </a:prstGeom>
        </p:spPr>
        <p:txBody>
          <a:bodyPr anchor="t" rtlCol="false" tIns="0" lIns="0" bIns="0" rIns="0">
            <a:spAutoFit/>
          </a:bodyPr>
          <a:lstStyle/>
          <a:p>
            <a:pPr algn="just">
              <a:lnSpc>
                <a:spcPts val="3639"/>
              </a:lnSpc>
              <a:spcBef>
                <a:spcPct val="0"/>
              </a:spcBef>
            </a:pPr>
            <a:r>
              <a:rPr lang="en-US" sz="2599" spc="-41">
                <a:solidFill>
                  <a:srgbClr val="F4F4F4"/>
                </a:solidFill>
                <a:latin typeface="Poppins"/>
                <a:ea typeface="Poppins"/>
                <a:cs typeface="Poppins"/>
                <a:sym typeface="Poppins"/>
              </a:rPr>
              <a:t>El conjunto de datos utilizado fue obtenido de Kaggle y posteriormente modificado mediante Python para ajustarlo y adecuarlo al contexto específico de nuestro proyecto.</a:t>
            </a:r>
          </a:p>
          <a:p>
            <a:pPr algn="just">
              <a:lnSpc>
                <a:spcPts val="3639"/>
              </a:lnSpc>
              <a:spcBef>
                <a:spcPct val="0"/>
              </a:spcBef>
            </a:pPr>
            <a:r>
              <a:rPr lang="en-US" sz="2599" spc="-41">
                <a:solidFill>
                  <a:srgbClr val="F4F4F4"/>
                </a:solidFill>
                <a:latin typeface="Poppins"/>
                <a:ea typeface="Poppins"/>
                <a:cs typeface="Poppins"/>
                <a:sym typeface="Poppins"/>
              </a:rPr>
              <a:t>Se han considerado tres datasets, cada uno contiene aproximadamente 10.000 registros.</a:t>
            </a:r>
          </a:p>
          <a:p>
            <a:pPr algn="just">
              <a:lnSpc>
                <a:spcPts val="363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87968" y="878408"/>
            <a:ext cx="18288000" cy="8229600"/>
            <a:chOff x="0" y="0"/>
            <a:chExt cx="4816593" cy="2167467"/>
          </a:xfrm>
        </p:grpSpPr>
        <p:sp>
          <p:nvSpPr>
            <p:cNvPr name="Freeform 3" id="3"/>
            <p:cNvSpPr/>
            <p:nvPr/>
          </p:nvSpPr>
          <p:spPr>
            <a:xfrm flipH="false" flipV="false" rot="0">
              <a:off x="0" y="0"/>
              <a:ext cx="4816592" cy="2167467"/>
            </a:xfrm>
            <a:custGeom>
              <a:avLst/>
              <a:gdLst/>
              <a:ahLst/>
              <a:cxnLst/>
              <a:rect r="r" b="b" t="t" l="l"/>
              <a:pathLst>
                <a:path h="2167467" w="4816592">
                  <a:moveTo>
                    <a:pt x="0" y="0"/>
                  </a:moveTo>
                  <a:lnTo>
                    <a:pt x="4816592" y="0"/>
                  </a:lnTo>
                  <a:lnTo>
                    <a:pt x="4816592" y="2167467"/>
                  </a:lnTo>
                  <a:lnTo>
                    <a:pt x="0" y="2167467"/>
                  </a:lnTo>
                  <a:close/>
                </a:path>
              </a:pathLst>
            </a:custGeom>
            <a:solidFill>
              <a:srgbClr val="000000"/>
            </a:solidFill>
          </p:spPr>
        </p:sp>
        <p:sp>
          <p:nvSpPr>
            <p:cNvPr name="TextBox 4" id="4"/>
            <p:cNvSpPr txBox="true"/>
            <p:nvPr/>
          </p:nvSpPr>
          <p:spPr>
            <a:xfrm>
              <a:off x="0" y="-38100"/>
              <a:ext cx="4816593"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525" y="1534484"/>
            <a:ext cx="1047750" cy="1340256"/>
            <a:chOff x="0" y="0"/>
            <a:chExt cx="1397000" cy="1787008"/>
          </a:xfrm>
        </p:grpSpPr>
        <p:grpSp>
          <p:nvGrpSpPr>
            <p:cNvPr name="Group 6" id="6"/>
            <p:cNvGrpSpPr/>
            <p:nvPr/>
          </p:nvGrpSpPr>
          <p:grpSpPr>
            <a:xfrm rot="0">
              <a:off x="0" y="0"/>
              <a:ext cx="1397000" cy="1787008"/>
              <a:chOff x="0" y="0"/>
              <a:chExt cx="275951" cy="352989"/>
            </a:xfrm>
          </p:grpSpPr>
          <p:sp>
            <p:nvSpPr>
              <p:cNvPr name="Freeform 7" id="7"/>
              <p:cNvSpPr/>
              <p:nvPr/>
            </p:nvSpPr>
            <p:spPr>
              <a:xfrm flipH="false" flipV="false" rot="0">
                <a:off x="0" y="0"/>
                <a:ext cx="275951" cy="352989"/>
              </a:xfrm>
              <a:custGeom>
                <a:avLst/>
                <a:gdLst/>
                <a:ahLst/>
                <a:cxnLst/>
                <a:rect r="r" b="b" t="t" l="l"/>
                <a:pathLst>
                  <a:path h="352989" w="275951">
                    <a:moveTo>
                      <a:pt x="0" y="0"/>
                    </a:moveTo>
                    <a:lnTo>
                      <a:pt x="275951" y="0"/>
                    </a:lnTo>
                    <a:lnTo>
                      <a:pt x="275951" y="352989"/>
                    </a:lnTo>
                    <a:lnTo>
                      <a:pt x="0" y="352989"/>
                    </a:lnTo>
                    <a:close/>
                  </a:path>
                </a:pathLst>
              </a:custGeom>
              <a:solidFill>
                <a:srgbClr val="000000">
                  <a:alpha val="0"/>
                </a:srgbClr>
              </a:solidFill>
              <a:ln w="19050" cap="sq">
                <a:solidFill>
                  <a:srgbClr val="F4F4F4"/>
                </a:solidFill>
                <a:prstDash val="solid"/>
                <a:miter/>
              </a:ln>
            </p:spPr>
          </p:sp>
          <p:sp>
            <p:nvSpPr>
              <p:cNvPr name="TextBox 8" id="8"/>
              <p:cNvSpPr txBox="true"/>
              <p:nvPr/>
            </p:nvSpPr>
            <p:spPr>
              <a:xfrm>
                <a:off x="0" y="-66675"/>
                <a:ext cx="275951" cy="419664"/>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322845" y="499210"/>
              <a:ext cx="751310" cy="788588"/>
            </a:xfrm>
            <a:custGeom>
              <a:avLst/>
              <a:gdLst/>
              <a:ahLst/>
              <a:cxnLst/>
              <a:rect r="r" b="b" t="t" l="l"/>
              <a:pathLst>
                <a:path h="788588" w="751310">
                  <a:moveTo>
                    <a:pt x="0" y="0"/>
                  </a:moveTo>
                  <a:lnTo>
                    <a:pt x="751310" y="0"/>
                  </a:lnTo>
                  <a:lnTo>
                    <a:pt x="751310" y="788588"/>
                  </a:lnTo>
                  <a:lnTo>
                    <a:pt x="0" y="788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0" id="10"/>
          <p:cNvGrpSpPr/>
          <p:nvPr/>
        </p:nvGrpSpPr>
        <p:grpSpPr>
          <a:xfrm rot="0">
            <a:off x="5829087" y="7918044"/>
            <a:ext cx="1047750" cy="1340256"/>
            <a:chOff x="0" y="0"/>
            <a:chExt cx="1397000" cy="1787008"/>
          </a:xfrm>
        </p:grpSpPr>
        <p:grpSp>
          <p:nvGrpSpPr>
            <p:cNvPr name="Group 11" id="11"/>
            <p:cNvGrpSpPr/>
            <p:nvPr/>
          </p:nvGrpSpPr>
          <p:grpSpPr>
            <a:xfrm rot="0">
              <a:off x="0" y="0"/>
              <a:ext cx="1397000" cy="1787008"/>
              <a:chOff x="0" y="0"/>
              <a:chExt cx="275951" cy="352989"/>
            </a:xfrm>
          </p:grpSpPr>
          <p:sp>
            <p:nvSpPr>
              <p:cNvPr name="Freeform 12" id="12"/>
              <p:cNvSpPr/>
              <p:nvPr/>
            </p:nvSpPr>
            <p:spPr>
              <a:xfrm flipH="false" flipV="false" rot="0">
                <a:off x="0" y="0"/>
                <a:ext cx="275951" cy="352989"/>
              </a:xfrm>
              <a:custGeom>
                <a:avLst/>
                <a:gdLst/>
                <a:ahLst/>
                <a:cxnLst/>
                <a:rect r="r" b="b" t="t" l="l"/>
                <a:pathLst>
                  <a:path h="352989" w="275951">
                    <a:moveTo>
                      <a:pt x="0" y="0"/>
                    </a:moveTo>
                    <a:lnTo>
                      <a:pt x="275951" y="0"/>
                    </a:lnTo>
                    <a:lnTo>
                      <a:pt x="275951" y="352989"/>
                    </a:lnTo>
                    <a:lnTo>
                      <a:pt x="0" y="352989"/>
                    </a:lnTo>
                    <a:close/>
                  </a:path>
                </a:pathLst>
              </a:custGeom>
              <a:solidFill>
                <a:srgbClr val="000000">
                  <a:alpha val="0"/>
                </a:srgbClr>
              </a:solidFill>
              <a:ln w="19050" cap="sq">
                <a:solidFill>
                  <a:srgbClr val="F4F4F4"/>
                </a:solidFill>
                <a:prstDash val="solid"/>
                <a:miter/>
              </a:ln>
            </p:spPr>
          </p:sp>
          <p:sp>
            <p:nvSpPr>
              <p:cNvPr name="TextBox 13" id="13"/>
              <p:cNvSpPr txBox="true"/>
              <p:nvPr/>
            </p:nvSpPr>
            <p:spPr>
              <a:xfrm>
                <a:off x="0" y="-66675"/>
                <a:ext cx="275951" cy="419664"/>
              </a:xfrm>
              <a:prstGeom prst="rect">
                <a:avLst/>
              </a:prstGeom>
            </p:spPr>
            <p:txBody>
              <a:bodyPr anchor="ctr" rtlCol="false" tIns="50800" lIns="50800" bIns="50800" rIns="50800"/>
              <a:lstStyle/>
              <a:p>
                <a:pPr algn="ctr">
                  <a:lnSpc>
                    <a:spcPts val="3359"/>
                  </a:lnSpc>
                </a:pPr>
              </a:p>
            </p:txBody>
          </p:sp>
        </p:grpSp>
        <p:sp>
          <p:nvSpPr>
            <p:cNvPr name="Freeform 14" id="14"/>
            <p:cNvSpPr/>
            <p:nvPr/>
          </p:nvSpPr>
          <p:spPr>
            <a:xfrm flipH="false" flipV="false" rot="0">
              <a:off x="322845" y="499210"/>
              <a:ext cx="751310" cy="788588"/>
            </a:xfrm>
            <a:custGeom>
              <a:avLst/>
              <a:gdLst/>
              <a:ahLst/>
              <a:cxnLst/>
              <a:rect r="r" b="b" t="t" l="l"/>
              <a:pathLst>
                <a:path h="788588" w="751310">
                  <a:moveTo>
                    <a:pt x="0" y="0"/>
                  </a:moveTo>
                  <a:lnTo>
                    <a:pt x="751310" y="0"/>
                  </a:lnTo>
                  <a:lnTo>
                    <a:pt x="751310" y="788588"/>
                  </a:lnTo>
                  <a:lnTo>
                    <a:pt x="0" y="788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15" id="15"/>
          <p:cNvSpPr txBox="true"/>
          <p:nvPr/>
        </p:nvSpPr>
        <p:spPr>
          <a:xfrm rot="0">
            <a:off x="217821" y="3863410"/>
            <a:ext cx="7362850" cy="2508284"/>
          </a:xfrm>
          <a:prstGeom prst="rect">
            <a:avLst/>
          </a:prstGeom>
        </p:spPr>
        <p:txBody>
          <a:bodyPr anchor="t" rtlCol="false" tIns="0" lIns="0" bIns="0" rIns="0">
            <a:spAutoFit/>
          </a:bodyPr>
          <a:lstStyle/>
          <a:p>
            <a:pPr algn="l">
              <a:lnSpc>
                <a:spcPts val="9304"/>
              </a:lnSpc>
            </a:pPr>
            <a:r>
              <a:rPr lang="en-US" sz="9211" spc="-506" b="true">
                <a:solidFill>
                  <a:srgbClr val="F4F4F4"/>
                </a:solidFill>
                <a:latin typeface="Poppins Medium"/>
                <a:ea typeface="Poppins Medium"/>
                <a:cs typeface="Poppins Medium"/>
                <a:sym typeface="Poppins Medium"/>
              </a:rPr>
              <a:t>Tecnologías Evaluadas</a:t>
            </a:r>
          </a:p>
        </p:txBody>
      </p:sp>
      <p:grpSp>
        <p:nvGrpSpPr>
          <p:cNvPr name="Group 16" id="16"/>
          <p:cNvGrpSpPr/>
          <p:nvPr/>
        </p:nvGrpSpPr>
        <p:grpSpPr>
          <a:xfrm rot="0">
            <a:off x="8003292" y="2090913"/>
            <a:ext cx="9384931" cy="783827"/>
            <a:chOff x="0" y="0"/>
            <a:chExt cx="12513241" cy="1045102"/>
          </a:xfrm>
        </p:grpSpPr>
        <p:grpSp>
          <p:nvGrpSpPr>
            <p:cNvPr name="Group 17" id="17"/>
            <p:cNvGrpSpPr/>
            <p:nvPr/>
          </p:nvGrpSpPr>
          <p:grpSpPr>
            <a:xfrm rot="0">
              <a:off x="4926666" y="0"/>
              <a:ext cx="7586574" cy="1045102"/>
              <a:chOff x="0" y="0"/>
              <a:chExt cx="1498583" cy="206440"/>
            </a:xfrm>
          </p:grpSpPr>
          <p:sp>
            <p:nvSpPr>
              <p:cNvPr name="Freeform 18" id="18"/>
              <p:cNvSpPr/>
              <p:nvPr/>
            </p:nvSpPr>
            <p:spPr>
              <a:xfrm flipH="false" flipV="false" rot="0">
                <a:off x="0" y="0"/>
                <a:ext cx="1498583" cy="206440"/>
              </a:xfrm>
              <a:custGeom>
                <a:avLst/>
                <a:gdLst/>
                <a:ahLst/>
                <a:cxnLst/>
                <a:rect r="r" b="b" t="t" l="l"/>
                <a:pathLst>
                  <a:path h="206440" w="1498583">
                    <a:moveTo>
                      <a:pt x="0" y="0"/>
                    </a:moveTo>
                    <a:lnTo>
                      <a:pt x="1498583" y="0"/>
                    </a:lnTo>
                    <a:lnTo>
                      <a:pt x="1498583" y="206440"/>
                    </a:lnTo>
                    <a:lnTo>
                      <a:pt x="0" y="206440"/>
                    </a:lnTo>
                    <a:close/>
                  </a:path>
                </a:pathLst>
              </a:custGeom>
              <a:solidFill>
                <a:srgbClr val="000000">
                  <a:alpha val="0"/>
                </a:srgbClr>
              </a:solidFill>
              <a:ln w="19050" cap="sq">
                <a:solidFill>
                  <a:srgbClr val="F4F4F4"/>
                </a:solidFill>
                <a:prstDash val="solid"/>
                <a:miter/>
              </a:ln>
            </p:spPr>
          </p:sp>
          <p:sp>
            <p:nvSpPr>
              <p:cNvPr name="TextBox 19" id="19"/>
              <p:cNvSpPr txBox="true"/>
              <p:nvPr/>
            </p:nvSpPr>
            <p:spPr>
              <a:xfrm>
                <a:off x="0" y="-66675"/>
                <a:ext cx="1498583" cy="273115"/>
              </a:xfrm>
              <a:prstGeom prst="rect">
                <a:avLst/>
              </a:prstGeom>
            </p:spPr>
            <p:txBody>
              <a:bodyPr anchor="ctr" rtlCol="false" tIns="50800" lIns="50800" bIns="50800" rIns="50800"/>
              <a:lstStyle/>
              <a:p>
                <a:pPr algn="ctr">
                  <a:lnSpc>
                    <a:spcPts val="3639"/>
                  </a:lnSpc>
                </a:pPr>
              </a:p>
            </p:txBody>
          </p:sp>
        </p:grpSp>
        <p:grpSp>
          <p:nvGrpSpPr>
            <p:cNvPr name="Group 20" id="20"/>
            <p:cNvGrpSpPr/>
            <p:nvPr/>
          </p:nvGrpSpPr>
          <p:grpSpPr>
            <a:xfrm rot="0">
              <a:off x="0" y="0"/>
              <a:ext cx="1035354" cy="1045102"/>
              <a:chOff x="0" y="0"/>
              <a:chExt cx="204514" cy="206440"/>
            </a:xfrm>
          </p:grpSpPr>
          <p:sp>
            <p:nvSpPr>
              <p:cNvPr name="Freeform 21" id="21"/>
              <p:cNvSpPr/>
              <p:nvPr/>
            </p:nvSpPr>
            <p:spPr>
              <a:xfrm flipH="false" flipV="false" rot="0">
                <a:off x="0" y="0"/>
                <a:ext cx="204514" cy="206440"/>
              </a:xfrm>
              <a:custGeom>
                <a:avLst/>
                <a:gdLst/>
                <a:ahLst/>
                <a:cxnLst/>
                <a:rect r="r" b="b" t="t" l="l"/>
                <a:pathLst>
                  <a:path h="206440" w="204514">
                    <a:moveTo>
                      <a:pt x="0" y="0"/>
                    </a:moveTo>
                    <a:lnTo>
                      <a:pt x="204514" y="0"/>
                    </a:lnTo>
                    <a:lnTo>
                      <a:pt x="204514" y="206440"/>
                    </a:lnTo>
                    <a:lnTo>
                      <a:pt x="0" y="206440"/>
                    </a:lnTo>
                    <a:close/>
                  </a:path>
                </a:pathLst>
              </a:custGeom>
              <a:solidFill>
                <a:srgbClr val="000000">
                  <a:alpha val="0"/>
                </a:srgbClr>
              </a:solidFill>
              <a:ln w="19050" cap="sq">
                <a:solidFill>
                  <a:srgbClr val="F4F4F4"/>
                </a:solidFill>
                <a:prstDash val="solid"/>
                <a:miter/>
              </a:ln>
            </p:spPr>
          </p:sp>
          <p:sp>
            <p:nvSpPr>
              <p:cNvPr name="TextBox 22" id="22"/>
              <p:cNvSpPr txBox="true"/>
              <p:nvPr/>
            </p:nvSpPr>
            <p:spPr>
              <a:xfrm>
                <a:off x="0" y="-66675"/>
                <a:ext cx="204514" cy="273115"/>
              </a:xfrm>
              <a:prstGeom prst="rect">
                <a:avLst/>
              </a:prstGeom>
            </p:spPr>
            <p:txBody>
              <a:bodyPr anchor="ctr" rtlCol="false" tIns="50800" lIns="50800" bIns="50800" rIns="50800"/>
              <a:lstStyle/>
              <a:p>
                <a:pPr algn="ctr">
                  <a:lnSpc>
                    <a:spcPts val="3639"/>
                  </a:lnSpc>
                </a:pPr>
                <a:r>
                  <a:rPr lang="en-US" sz="2599" spc="-41">
                    <a:solidFill>
                      <a:srgbClr val="F4F4F4"/>
                    </a:solidFill>
                    <a:latin typeface="Poppins"/>
                    <a:ea typeface="Poppins"/>
                    <a:cs typeface="Poppins"/>
                    <a:sym typeface="Poppins"/>
                  </a:rPr>
                  <a:t>1</a:t>
                </a:r>
              </a:p>
            </p:txBody>
          </p:sp>
        </p:grpSp>
        <p:grpSp>
          <p:nvGrpSpPr>
            <p:cNvPr name="Group 23" id="23"/>
            <p:cNvGrpSpPr/>
            <p:nvPr/>
          </p:nvGrpSpPr>
          <p:grpSpPr>
            <a:xfrm rot="0">
              <a:off x="1403654" y="0"/>
              <a:ext cx="4353424" cy="1045102"/>
              <a:chOff x="0" y="0"/>
              <a:chExt cx="859936" cy="206440"/>
            </a:xfrm>
          </p:grpSpPr>
          <p:sp>
            <p:nvSpPr>
              <p:cNvPr name="Freeform 24" id="24"/>
              <p:cNvSpPr/>
              <p:nvPr/>
            </p:nvSpPr>
            <p:spPr>
              <a:xfrm flipH="false" flipV="false" rot="0">
                <a:off x="0" y="0"/>
                <a:ext cx="859936" cy="206440"/>
              </a:xfrm>
              <a:custGeom>
                <a:avLst/>
                <a:gdLst/>
                <a:ahLst/>
                <a:cxnLst/>
                <a:rect r="r" b="b" t="t" l="l"/>
                <a:pathLst>
                  <a:path h="206440" w="859936">
                    <a:moveTo>
                      <a:pt x="0" y="0"/>
                    </a:moveTo>
                    <a:lnTo>
                      <a:pt x="859936" y="0"/>
                    </a:lnTo>
                    <a:lnTo>
                      <a:pt x="859936" y="206440"/>
                    </a:lnTo>
                    <a:lnTo>
                      <a:pt x="0" y="206440"/>
                    </a:lnTo>
                    <a:close/>
                  </a:path>
                </a:pathLst>
              </a:custGeom>
              <a:solidFill>
                <a:srgbClr val="F4F4F4"/>
              </a:solidFill>
              <a:ln w="19050" cap="sq">
                <a:solidFill>
                  <a:srgbClr val="F4F4F4"/>
                </a:solidFill>
                <a:prstDash val="solid"/>
                <a:miter/>
              </a:ln>
            </p:spPr>
          </p:sp>
          <p:sp>
            <p:nvSpPr>
              <p:cNvPr name="TextBox 25" id="25"/>
              <p:cNvSpPr txBox="true"/>
              <p:nvPr/>
            </p:nvSpPr>
            <p:spPr>
              <a:xfrm>
                <a:off x="0" y="-66675"/>
                <a:ext cx="859936" cy="273115"/>
              </a:xfrm>
              <a:prstGeom prst="rect">
                <a:avLst/>
              </a:prstGeom>
            </p:spPr>
            <p:txBody>
              <a:bodyPr anchor="ctr" rtlCol="false" tIns="50800" lIns="50800" bIns="50800" rIns="50800"/>
              <a:lstStyle/>
              <a:p>
                <a:pPr algn="ctr">
                  <a:lnSpc>
                    <a:spcPts val="3639"/>
                  </a:lnSpc>
                </a:pPr>
                <a:r>
                  <a:rPr lang="en-US" sz="2599" spc="-41">
                    <a:solidFill>
                      <a:srgbClr val="000000"/>
                    </a:solidFill>
                    <a:latin typeface="Poppins"/>
                    <a:ea typeface="Poppins"/>
                    <a:cs typeface="Poppins"/>
                    <a:sym typeface="Poppins"/>
                  </a:rPr>
                  <a:t>Docker</a:t>
                </a:r>
              </a:p>
            </p:txBody>
          </p:sp>
        </p:grpSp>
        <p:sp>
          <p:nvSpPr>
            <p:cNvPr name="TextBox 26" id="26"/>
            <p:cNvSpPr txBox="true"/>
            <p:nvPr/>
          </p:nvSpPr>
          <p:spPr>
            <a:xfrm rot="0">
              <a:off x="6120358" y="195103"/>
              <a:ext cx="6036623" cy="588222"/>
            </a:xfrm>
            <a:prstGeom prst="rect">
              <a:avLst/>
            </a:prstGeom>
          </p:spPr>
          <p:txBody>
            <a:bodyPr anchor="t" rtlCol="false" tIns="0" lIns="0" bIns="0" rIns="0">
              <a:spAutoFit/>
            </a:bodyPr>
            <a:lstStyle/>
            <a:p>
              <a:pPr algn="l">
                <a:lnSpc>
                  <a:spcPts val="3639"/>
                </a:lnSpc>
                <a:spcBef>
                  <a:spcPct val="0"/>
                </a:spcBef>
              </a:pPr>
              <a:r>
                <a:rPr lang="en-US" sz="2599" spc="-41">
                  <a:solidFill>
                    <a:srgbClr val="F4F4F4"/>
                  </a:solidFill>
                  <a:latin typeface="Poppins"/>
                  <a:ea typeface="Poppins"/>
                  <a:cs typeface="Poppins"/>
                  <a:sym typeface="Poppins"/>
                </a:rPr>
                <a:t>Contenedor</a:t>
              </a:r>
            </a:p>
          </p:txBody>
        </p:sp>
      </p:grpSp>
      <p:grpSp>
        <p:nvGrpSpPr>
          <p:cNvPr name="Group 27" id="27"/>
          <p:cNvGrpSpPr/>
          <p:nvPr/>
        </p:nvGrpSpPr>
        <p:grpSpPr>
          <a:xfrm rot="0">
            <a:off x="11698292" y="3395297"/>
            <a:ext cx="5689931" cy="783827"/>
            <a:chOff x="0" y="0"/>
            <a:chExt cx="1498583" cy="206440"/>
          </a:xfrm>
        </p:grpSpPr>
        <p:sp>
          <p:nvSpPr>
            <p:cNvPr name="Freeform 28" id="28"/>
            <p:cNvSpPr/>
            <p:nvPr/>
          </p:nvSpPr>
          <p:spPr>
            <a:xfrm flipH="false" flipV="false" rot="0">
              <a:off x="0" y="0"/>
              <a:ext cx="1498583" cy="206440"/>
            </a:xfrm>
            <a:custGeom>
              <a:avLst/>
              <a:gdLst/>
              <a:ahLst/>
              <a:cxnLst/>
              <a:rect r="r" b="b" t="t" l="l"/>
              <a:pathLst>
                <a:path h="206440" w="1498583">
                  <a:moveTo>
                    <a:pt x="0" y="0"/>
                  </a:moveTo>
                  <a:lnTo>
                    <a:pt x="1498583" y="0"/>
                  </a:lnTo>
                  <a:lnTo>
                    <a:pt x="1498583" y="206440"/>
                  </a:lnTo>
                  <a:lnTo>
                    <a:pt x="0" y="206440"/>
                  </a:lnTo>
                  <a:close/>
                </a:path>
              </a:pathLst>
            </a:custGeom>
            <a:solidFill>
              <a:srgbClr val="000000">
                <a:alpha val="0"/>
              </a:srgbClr>
            </a:solidFill>
            <a:ln w="19050" cap="sq">
              <a:solidFill>
                <a:srgbClr val="F4F4F4"/>
              </a:solidFill>
              <a:prstDash val="solid"/>
              <a:miter/>
            </a:ln>
          </p:spPr>
        </p:sp>
        <p:sp>
          <p:nvSpPr>
            <p:cNvPr name="TextBox 29" id="29"/>
            <p:cNvSpPr txBox="true"/>
            <p:nvPr/>
          </p:nvSpPr>
          <p:spPr>
            <a:xfrm>
              <a:off x="0" y="-66675"/>
              <a:ext cx="1498583" cy="273115"/>
            </a:xfrm>
            <a:prstGeom prst="rect">
              <a:avLst/>
            </a:prstGeom>
          </p:spPr>
          <p:txBody>
            <a:bodyPr anchor="ctr" rtlCol="false" tIns="50800" lIns="50800" bIns="50800" rIns="50800"/>
            <a:lstStyle/>
            <a:p>
              <a:pPr algn="ctr">
                <a:lnSpc>
                  <a:spcPts val="3639"/>
                </a:lnSpc>
              </a:pPr>
            </a:p>
          </p:txBody>
        </p:sp>
      </p:grpSp>
      <p:grpSp>
        <p:nvGrpSpPr>
          <p:cNvPr name="Group 30" id="30"/>
          <p:cNvGrpSpPr/>
          <p:nvPr/>
        </p:nvGrpSpPr>
        <p:grpSpPr>
          <a:xfrm rot="0">
            <a:off x="8003292" y="3395297"/>
            <a:ext cx="776515" cy="783827"/>
            <a:chOff x="0" y="0"/>
            <a:chExt cx="204514" cy="206440"/>
          </a:xfrm>
        </p:grpSpPr>
        <p:sp>
          <p:nvSpPr>
            <p:cNvPr name="Freeform 31" id="31"/>
            <p:cNvSpPr/>
            <p:nvPr/>
          </p:nvSpPr>
          <p:spPr>
            <a:xfrm flipH="false" flipV="false" rot="0">
              <a:off x="0" y="0"/>
              <a:ext cx="204514" cy="206440"/>
            </a:xfrm>
            <a:custGeom>
              <a:avLst/>
              <a:gdLst/>
              <a:ahLst/>
              <a:cxnLst/>
              <a:rect r="r" b="b" t="t" l="l"/>
              <a:pathLst>
                <a:path h="206440" w="204514">
                  <a:moveTo>
                    <a:pt x="0" y="0"/>
                  </a:moveTo>
                  <a:lnTo>
                    <a:pt x="204514" y="0"/>
                  </a:lnTo>
                  <a:lnTo>
                    <a:pt x="204514" y="206440"/>
                  </a:lnTo>
                  <a:lnTo>
                    <a:pt x="0" y="206440"/>
                  </a:lnTo>
                  <a:close/>
                </a:path>
              </a:pathLst>
            </a:custGeom>
            <a:solidFill>
              <a:srgbClr val="000000">
                <a:alpha val="0"/>
              </a:srgbClr>
            </a:solidFill>
            <a:ln w="19050" cap="sq">
              <a:solidFill>
                <a:srgbClr val="F4F4F4"/>
              </a:solidFill>
              <a:prstDash val="solid"/>
              <a:miter/>
            </a:ln>
          </p:spPr>
        </p:sp>
        <p:sp>
          <p:nvSpPr>
            <p:cNvPr name="TextBox 32" id="32"/>
            <p:cNvSpPr txBox="true"/>
            <p:nvPr/>
          </p:nvSpPr>
          <p:spPr>
            <a:xfrm>
              <a:off x="0" y="-66675"/>
              <a:ext cx="204514" cy="273115"/>
            </a:xfrm>
            <a:prstGeom prst="rect">
              <a:avLst/>
            </a:prstGeom>
          </p:spPr>
          <p:txBody>
            <a:bodyPr anchor="ctr" rtlCol="false" tIns="50800" lIns="50800" bIns="50800" rIns="50800"/>
            <a:lstStyle/>
            <a:p>
              <a:pPr algn="ctr">
                <a:lnSpc>
                  <a:spcPts val="3639"/>
                </a:lnSpc>
              </a:pPr>
              <a:r>
                <a:rPr lang="en-US" sz="2599" spc="-41">
                  <a:solidFill>
                    <a:srgbClr val="F4F4F4"/>
                  </a:solidFill>
                  <a:latin typeface="Poppins"/>
                  <a:ea typeface="Poppins"/>
                  <a:cs typeface="Poppins"/>
                  <a:sym typeface="Poppins"/>
                </a:rPr>
                <a:t>2</a:t>
              </a:r>
            </a:p>
          </p:txBody>
        </p:sp>
      </p:grpSp>
      <p:grpSp>
        <p:nvGrpSpPr>
          <p:cNvPr name="Group 33" id="33"/>
          <p:cNvGrpSpPr/>
          <p:nvPr/>
        </p:nvGrpSpPr>
        <p:grpSpPr>
          <a:xfrm rot="0">
            <a:off x="9056032" y="3395297"/>
            <a:ext cx="3265068" cy="783827"/>
            <a:chOff x="0" y="0"/>
            <a:chExt cx="859936" cy="206440"/>
          </a:xfrm>
        </p:grpSpPr>
        <p:sp>
          <p:nvSpPr>
            <p:cNvPr name="Freeform 34" id="34"/>
            <p:cNvSpPr/>
            <p:nvPr/>
          </p:nvSpPr>
          <p:spPr>
            <a:xfrm flipH="false" flipV="false" rot="0">
              <a:off x="0" y="0"/>
              <a:ext cx="859936" cy="206440"/>
            </a:xfrm>
            <a:custGeom>
              <a:avLst/>
              <a:gdLst/>
              <a:ahLst/>
              <a:cxnLst/>
              <a:rect r="r" b="b" t="t" l="l"/>
              <a:pathLst>
                <a:path h="206440" w="859936">
                  <a:moveTo>
                    <a:pt x="0" y="0"/>
                  </a:moveTo>
                  <a:lnTo>
                    <a:pt x="859936" y="0"/>
                  </a:lnTo>
                  <a:lnTo>
                    <a:pt x="859936" y="206440"/>
                  </a:lnTo>
                  <a:lnTo>
                    <a:pt x="0" y="206440"/>
                  </a:lnTo>
                  <a:close/>
                </a:path>
              </a:pathLst>
            </a:custGeom>
            <a:solidFill>
              <a:srgbClr val="F4F4F4"/>
            </a:solidFill>
            <a:ln w="19050" cap="sq">
              <a:solidFill>
                <a:srgbClr val="F4F4F4"/>
              </a:solidFill>
              <a:prstDash val="solid"/>
              <a:miter/>
            </a:ln>
          </p:spPr>
        </p:sp>
        <p:sp>
          <p:nvSpPr>
            <p:cNvPr name="TextBox 35" id="35"/>
            <p:cNvSpPr txBox="true"/>
            <p:nvPr/>
          </p:nvSpPr>
          <p:spPr>
            <a:xfrm>
              <a:off x="0" y="-66675"/>
              <a:ext cx="859936" cy="273115"/>
            </a:xfrm>
            <a:prstGeom prst="rect">
              <a:avLst/>
            </a:prstGeom>
          </p:spPr>
          <p:txBody>
            <a:bodyPr anchor="ctr" rtlCol="false" tIns="50800" lIns="50800" bIns="50800" rIns="50800"/>
            <a:lstStyle/>
            <a:p>
              <a:pPr algn="ctr">
                <a:lnSpc>
                  <a:spcPts val="3639"/>
                </a:lnSpc>
              </a:pPr>
              <a:r>
                <a:rPr lang="en-US" sz="2599" spc="-41">
                  <a:solidFill>
                    <a:srgbClr val="000000"/>
                  </a:solidFill>
                  <a:latin typeface="Poppins"/>
                  <a:ea typeface="Poppins"/>
                  <a:cs typeface="Poppins"/>
                  <a:sym typeface="Poppins"/>
                </a:rPr>
                <a:t>Docker Compose</a:t>
              </a:r>
            </a:p>
          </p:txBody>
        </p:sp>
      </p:grpSp>
      <p:sp>
        <p:nvSpPr>
          <p:cNvPr name="TextBox 36" id="36"/>
          <p:cNvSpPr txBox="true"/>
          <p:nvPr/>
        </p:nvSpPr>
        <p:spPr>
          <a:xfrm rot="0">
            <a:off x="12574511" y="3524955"/>
            <a:ext cx="4794662" cy="457835"/>
          </a:xfrm>
          <a:prstGeom prst="rect">
            <a:avLst/>
          </a:prstGeom>
        </p:spPr>
        <p:txBody>
          <a:bodyPr anchor="t" rtlCol="false" tIns="0" lIns="0" bIns="0" rIns="0">
            <a:spAutoFit/>
          </a:bodyPr>
          <a:lstStyle/>
          <a:p>
            <a:pPr algn="l">
              <a:lnSpc>
                <a:spcPts val="3639"/>
              </a:lnSpc>
              <a:spcBef>
                <a:spcPct val="0"/>
              </a:spcBef>
            </a:pPr>
            <a:r>
              <a:rPr lang="en-US" sz="2599" spc="-41">
                <a:solidFill>
                  <a:srgbClr val="F4F4F4"/>
                </a:solidFill>
                <a:latin typeface="Poppins"/>
                <a:ea typeface="Poppins"/>
                <a:cs typeface="Poppins"/>
                <a:sym typeface="Poppins"/>
              </a:rPr>
              <a:t>Multicontenedor</a:t>
            </a:r>
          </a:p>
        </p:txBody>
      </p:sp>
      <p:grpSp>
        <p:nvGrpSpPr>
          <p:cNvPr name="Group 37" id="37"/>
          <p:cNvGrpSpPr/>
          <p:nvPr/>
        </p:nvGrpSpPr>
        <p:grpSpPr>
          <a:xfrm rot="0">
            <a:off x="8003292" y="4993208"/>
            <a:ext cx="9384931" cy="783827"/>
            <a:chOff x="0" y="0"/>
            <a:chExt cx="12513241" cy="1045102"/>
          </a:xfrm>
        </p:grpSpPr>
        <p:grpSp>
          <p:nvGrpSpPr>
            <p:cNvPr name="Group 38" id="38"/>
            <p:cNvGrpSpPr/>
            <p:nvPr/>
          </p:nvGrpSpPr>
          <p:grpSpPr>
            <a:xfrm rot="0">
              <a:off x="4926666" y="0"/>
              <a:ext cx="7586574" cy="1045102"/>
              <a:chOff x="0" y="0"/>
              <a:chExt cx="1498583" cy="206440"/>
            </a:xfrm>
          </p:grpSpPr>
          <p:sp>
            <p:nvSpPr>
              <p:cNvPr name="Freeform 39" id="39"/>
              <p:cNvSpPr/>
              <p:nvPr/>
            </p:nvSpPr>
            <p:spPr>
              <a:xfrm flipH="false" flipV="false" rot="0">
                <a:off x="0" y="0"/>
                <a:ext cx="1498583" cy="206440"/>
              </a:xfrm>
              <a:custGeom>
                <a:avLst/>
                <a:gdLst/>
                <a:ahLst/>
                <a:cxnLst/>
                <a:rect r="r" b="b" t="t" l="l"/>
                <a:pathLst>
                  <a:path h="206440" w="1498583">
                    <a:moveTo>
                      <a:pt x="0" y="0"/>
                    </a:moveTo>
                    <a:lnTo>
                      <a:pt x="1498583" y="0"/>
                    </a:lnTo>
                    <a:lnTo>
                      <a:pt x="1498583" y="206440"/>
                    </a:lnTo>
                    <a:lnTo>
                      <a:pt x="0" y="206440"/>
                    </a:lnTo>
                    <a:close/>
                  </a:path>
                </a:pathLst>
              </a:custGeom>
              <a:solidFill>
                <a:srgbClr val="000000">
                  <a:alpha val="0"/>
                </a:srgbClr>
              </a:solidFill>
              <a:ln w="19050" cap="sq">
                <a:solidFill>
                  <a:srgbClr val="F4F4F4"/>
                </a:solidFill>
                <a:prstDash val="solid"/>
                <a:miter/>
              </a:ln>
            </p:spPr>
          </p:sp>
          <p:sp>
            <p:nvSpPr>
              <p:cNvPr name="TextBox 40" id="40"/>
              <p:cNvSpPr txBox="true"/>
              <p:nvPr/>
            </p:nvSpPr>
            <p:spPr>
              <a:xfrm>
                <a:off x="0" y="-66675"/>
                <a:ext cx="1498583" cy="273115"/>
              </a:xfrm>
              <a:prstGeom prst="rect">
                <a:avLst/>
              </a:prstGeom>
            </p:spPr>
            <p:txBody>
              <a:bodyPr anchor="ctr" rtlCol="false" tIns="50800" lIns="50800" bIns="50800" rIns="50800"/>
              <a:lstStyle/>
              <a:p>
                <a:pPr algn="ctr">
                  <a:lnSpc>
                    <a:spcPts val="3639"/>
                  </a:lnSpc>
                </a:pPr>
              </a:p>
            </p:txBody>
          </p:sp>
        </p:grpSp>
        <p:grpSp>
          <p:nvGrpSpPr>
            <p:cNvPr name="Group 41" id="41"/>
            <p:cNvGrpSpPr/>
            <p:nvPr/>
          </p:nvGrpSpPr>
          <p:grpSpPr>
            <a:xfrm rot="0">
              <a:off x="0" y="0"/>
              <a:ext cx="1035354" cy="1045102"/>
              <a:chOff x="0" y="0"/>
              <a:chExt cx="204514" cy="206440"/>
            </a:xfrm>
          </p:grpSpPr>
          <p:sp>
            <p:nvSpPr>
              <p:cNvPr name="Freeform 42" id="42"/>
              <p:cNvSpPr/>
              <p:nvPr/>
            </p:nvSpPr>
            <p:spPr>
              <a:xfrm flipH="false" flipV="false" rot="0">
                <a:off x="0" y="0"/>
                <a:ext cx="204514" cy="206440"/>
              </a:xfrm>
              <a:custGeom>
                <a:avLst/>
                <a:gdLst/>
                <a:ahLst/>
                <a:cxnLst/>
                <a:rect r="r" b="b" t="t" l="l"/>
                <a:pathLst>
                  <a:path h="206440" w="204514">
                    <a:moveTo>
                      <a:pt x="0" y="0"/>
                    </a:moveTo>
                    <a:lnTo>
                      <a:pt x="204514" y="0"/>
                    </a:lnTo>
                    <a:lnTo>
                      <a:pt x="204514" y="206440"/>
                    </a:lnTo>
                    <a:lnTo>
                      <a:pt x="0" y="206440"/>
                    </a:lnTo>
                    <a:close/>
                  </a:path>
                </a:pathLst>
              </a:custGeom>
              <a:solidFill>
                <a:srgbClr val="000000">
                  <a:alpha val="0"/>
                </a:srgbClr>
              </a:solidFill>
              <a:ln w="19050" cap="sq">
                <a:solidFill>
                  <a:srgbClr val="F4F4F4"/>
                </a:solidFill>
                <a:prstDash val="solid"/>
                <a:miter/>
              </a:ln>
            </p:spPr>
          </p:sp>
          <p:sp>
            <p:nvSpPr>
              <p:cNvPr name="TextBox 43" id="43"/>
              <p:cNvSpPr txBox="true"/>
              <p:nvPr/>
            </p:nvSpPr>
            <p:spPr>
              <a:xfrm>
                <a:off x="0" y="-66675"/>
                <a:ext cx="204514" cy="273115"/>
              </a:xfrm>
              <a:prstGeom prst="rect">
                <a:avLst/>
              </a:prstGeom>
            </p:spPr>
            <p:txBody>
              <a:bodyPr anchor="ctr" rtlCol="false" tIns="50800" lIns="50800" bIns="50800" rIns="50800"/>
              <a:lstStyle/>
              <a:p>
                <a:pPr algn="ctr">
                  <a:lnSpc>
                    <a:spcPts val="3639"/>
                  </a:lnSpc>
                </a:pPr>
                <a:r>
                  <a:rPr lang="en-US" sz="2599" spc="-41">
                    <a:solidFill>
                      <a:srgbClr val="F4F4F4"/>
                    </a:solidFill>
                    <a:latin typeface="Poppins"/>
                    <a:ea typeface="Poppins"/>
                    <a:cs typeface="Poppins"/>
                    <a:sym typeface="Poppins"/>
                  </a:rPr>
                  <a:t>3</a:t>
                </a:r>
              </a:p>
            </p:txBody>
          </p:sp>
        </p:grpSp>
        <p:grpSp>
          <p:nvGrpSpPr>
            <p:cNvPr name="Group 44" id="44"/>
            <p:cNvGrpSpPr/>
            <p:nvPr/>
          </p:nvGrpSpPr>
          <p:grpSpPr>
            <a:xfrm rot="0">
              <a:off x="1403654" y="0"/>
              <a:ext cx="4353424" cy="1045102"/>
              <a:chOff x="0" y="0"/>
              <a:chExt cx="859936" cy="206440"/>
            </a:xfrm>
          </p:grpSpPr>
          <p:sp>
            <p:nvSpPr>
              <p:cNvPr name="Freeform 45" id="45"/>
              <p:cNvSpPr/>
              <p:nvPr/>
            </p:nvSpPr>
            <p:spPr>
              <a:xfrm flipH="false" flipV="false" rot="0">
                <a:off x="0" y="0"/>
                <a:ext cx="859936" cy="206440"/>
              </a:xfrm>
              <a:custGeom>
                <a:avLst/>
                <a:gdLst/>
                <a:ahLst/>
                <a:cxnLst/>
                <a:rect r="r" b="b" t="t" l="l"/>
                <a:pathLst>
                  <a:path h="206440" w="859936">
                    <a:moveTo>
                      <a:pt x="0" y="0"/>
                    </a:moveTo>
                    <a:lnTo>
                      <a:pt x="859936" y="0"/>
                    </a:lnTo>
                    <a:lnTo>
                      <a:pt x="859936" y="206440"/>
                    </a:lnTo>
                    <a:lnTo>
                      <a:pt x="0" y="206440"/>
                    </a:lnTo>
                    <a:close/>
                  </a:path>
                </a:pathLst>
              </a:custGeom>
              <a:solidFill>
                <a:srgbClr val="F4F4F4"/>
              </a:solidFill>
              <a:ln w="19050" cap="sq">
                <a:solidFill>
                  <a:srgbClr val="F4F4F4"/>
                </a:solidFill>
                <a:prstDash val="solid"/>
                <a:miter/>
              </a:ln>
            </p:spPr>
          </p:sp>
          <p:sp>
            <p:nvSpPr>
              <p:cNvPr name="TextBox 46" id="46"/>
              <p:cNvSpPr txBox="true"/>
              <p:nvPr/>
            </p:nvSpPr>
            <p:spPr>
              <a:xfrm>
                <a:off x="0" y="-66675"/>
                <a:ext cx="859936" cy="273115"/>
              </a:xfrm>
              <a:prstGeom prst="rect">
                <a:avLst/>
              </a:prstGeom>
            </p:spPr>
            <p:txBody>
              <a:bodyPr anchor="ctr" rtlCol="false" tIns="50800" lIns="50800" bIns="50800" rIns="50800"/>
              <a:lstStyle/>
              <a:p>
                <a:pPr algn="ctr">
                  <a:lnSpc>
                    <a:spcPts val="3639"/>
                  </a:lnSpc>
                </a:pPr>
                <a:r>
                  <a:rPr lang="en-US" sz="2599" spc="-41">
                    <a:solidFill>
                      <a:srgbClr val="000000"/>
                    </a:solidFill>
                    <a:latin typeface="Poppins"/>
                    <a:ea typeface="Poppins"/>
                    <a:cs typeface="Poppins"/>
                    <a:sym typeface="Poppins"/>
                  </a:rPr>
                  <a:t>Docker Swarm</a:t>
                </a:r>
              </a:p>
            </p:txBody>
          </p:sp>
        </p:grpSp>
        <p:sp>
          <p:nvSpPr>
            <p:cNvPr name="TextBox 47" id="47"/>
            <p:cNvSpPr txBox="true"/>
            <p:nvPr/>
          </p:nvSpPr>
          <p:spPr>
            <a:xfrm rot="0">
              <a:off x="6120358" y="195103"/>
              <a:ext cx="6036623" cy="588222"/>
            </a:xfrm>
            <a:prstGeom prst="rect">
              <a:avLst/>
            </a:prstGeom>
          </p:spPr>
          <p:txBody>
            <a:bodyPr anchor="t" rtlCol="false" tIns="0" lIns="0" bIns="0" rIns="0">
              <a:spAutoFit/>
            </a:bodyPr>
            <a:lstStyle/>
            <a:p>
              <a:pPr algn="l">
                <a:lnSpc>
                  <a:spcPts val="3639"/>
                </a:lnSpc>
                <a:spcBef>
                  <a:spcPct val="0"/>
                </a:spcBef>
              </a:pPr>
              <a:r>
                <a:rPr lang="en-US" sz="2599" spc="-41">
                  <a:solidFill>
                    <a:srgbClr val="F4F4F4"/>
                  </a:solidFill>
                  <a:latin typeface="Poppins"/>
                  <a:ea typeface="Poppins"/>
                  <a:cs typeface="Poppins"/>
                  <a:sym typeface="Poppins"/>
                </a:rPr>
                <a:t>Escalabilidad</a:t>
              </a:r>
            </a:p>
          </p:txBody>
        </p:sp>
      </p:grpSp>
      <p:grpSp>
        <p:nvGrpSpPr>
          <p:cNvPr name="Group 48" id="48"/>
          <p:cNvGrpSpPr/>
          <p:nvPr/>
        </p:nvGrpSpPr>
        <p:grpSpPr>
          <a:xfrm rot="0">
            <a:off x="8003292" y="6544650"/>
            <a:ext cx="9384931" cy="783827"/>
            <a:chOff x="0" y="0"/>
            <a:chExt cx="12513241" cy="1045102"/>
          </a:xfrm>
        </p:grpSpPr>
        <p:grpSp>
          <p:nvGrpSpPr>
            <p:cNvPr name="Group 49" id="49"/>
            <p:cNvGrpSpPr/>
            <p:nvPr/>
          </p:nvGrpSpPr>
          <p:grpSpPr>
            <a:xfrm rot="0">
              <a:off x="4926666" y="0"/>
              <a:ext cx="7586574" cy="1045102"/>
              <a:chOff x="0" y="0"/>
              <a:chExt cx="1498583" cy="206440"/>
            </a:xfrm>
          </p:grpSpPr>
          <p:sp>
            <p:nvSpPr>
              <p:cNvPr name="Freeform 50" id="50"/>
              <p:cNvSpPr/>
              <p:nvPr/>
            </p:nvSpPr>
            <p:spPr>
              <a:xfrm flipH="false" flipV="false" rot="0">
                <a:off x="0" y="0"/>
                <a:ext cx="1498583" cy="206440"/>
              </a:xfrm>
              <a:custGeom>
                <a:avLst/>
                <a:gdLst/>
                <a:ahLst/>
                <a:cxnLst/>
                <a:rect r="r" b="b" t="t" l="l"/>
                <a:pathLst>
                  <a:path h="206440" w="1498583">
                    <a:moveTo>
                      <a:pt x="0" y="0"/>
                    </a:moveTo>
                    <a:lnTo>
                      <a:pt x="1498583" y="0"/>
                    </a:lnTo>
                    <a:lnTo>
                      <a:pt x="1498583" y="206440"/>
                    </a:lnTo>
                    <a:lnTo>
                      <a:pt x="0" y="206440"/>
                    </a:lnTo>
                    <a:close/>
                  </a:path>
                </a:pathLst>
              </a:custGeom>
              <a:solidFill>
                <a:srgbClr val="000000">
                  <a:alpha val="0"/>
                </a:srgbClr>
              </a:solidFill>
              <a:ln w="19050" cap="sq">
                <a:solidFill>
                  <a:srgbClr val="F4F4F4"/>
                </a:solidFill>
                <a:prstDash val="solid"/>
                <a:miter/>
              </a:ln>
            </p:spPr>
          </p:sp>
          <p:sp>
            <p:nvSpPr>
              <p:cNvPr name="TextBox 51" id="51"/>
              <p:cNvSpPr txBox="true"/>
              <p:nvPr/>
            </p:nvSpPr>
            <p:spPr>
              <a:xfrm>
                <a:off x="0" y="-66675"/>
                <a:ext cx="1498583" cy="273115"/>
              </a:xfrm>
              <a:prstGeom prst="rect">
                <a:avLst/>
              </a:prstGeom>
            </p:spPr>
            <p:txBody>
              <a:bodyPr anchor="ctr" rtlCol="false" tIns="50800" lIns="50800" bIns="50800" rIns="50800"/>
              <a:lstStyle/>
              <a:p>
                <a:pPr algn="ctr">
                  <a:lnSpc>
                    <a:spcPts val="3639"/>
                  </a:lnSpc>
                </a:pPr>
              </a:p>
            </p:txBody>
          </p:sp>
        </p:grpSp>
        <p:grpSp>
          <p:nvGrpSpPr>
            <p:cNvPr name="Group 52" id="52"/>
            <p:cNvGrpSpPr/>
            <p:nvPr/>
          </p:nvGrpSpPr>
          <p:grpSpPr>
            <a:xfrm rot="0">
              <a:off x="0" y="0"/>
              <a:ext cx="1035354" cy="1045102"/>
              <a:chOff x="0" y="0"/>
              <a:chExt cx="204514" cy="206440"/>
            </a:xfrm>
          </p:grpSpPr>
          <p:sp>
            <p:nvSpPr>
              <p:cNvPr name="Freeform 53" id="53"/>
              <p:cNvSpPr/>
              <p:nvPr/>
            </p:nvSpPr>
            <p:spPr>
              <a:xfrm flipH="false" flipV="false" rot="0">
                <a:off x="0" y="0"/>
                <a:ext cx="204514" cy="206440"/>
              </a:xfrm>
              <a:custGeom>
                <a:avLst/>
                <a:gdLst/>
                <a:ahLst/>
                <a:cxnLst/>
                <a:rect r="r" b="b" t="t" l="l"/>
                <a:pathLst>
                  <a:path h="206440" w="204514">
                    <a:moveTo>
                      <a:pt x="0" y="0"/>
                    </a:moveTo>
                    <a:lnTo>
                      <a:pt x="204514" y="0"/>
                    </a:lnTo>
                    <a:lnTo>
                      <a:pt x="204514" y="206440"/>
                    </a:lnTo>
                    <a:lnTo>
                      <a:pt x="0" y="206440"/>
                    </a:lnTo>
                    <a:close/>
                  </a:path>
                </a:pathLst>
              </a:custGeom>
              <a:solidFill>
                <a:srgbClr val="000000">
                  <a:alpha val="0"/>
                </a:srgbClr>
              </a:solidFill>
              <a:ln w="19050" cap="sq">
                <a:solidFill>
                  <a:srgbClr val="F4F4F4"/>
                </a:solidFill>
                <a:prstDash val="solid"/>
                <a:miter/>
              </a:ln>
            </p:spPr>
          </p:sp>
          <p:sp>
            <p:nvSpPr>
              <p:cNvPr name="TextBox 54" id="54"/>
              <p:cNvSpPr txBox="true"/>
              <p:nvPr/>
            </p:nvSpPr>
            <p:spPr>
              <a:xfrm>
                <a:off x="0" y="-66675"/>
                <a:ext cx="204514" cy="273115"/>
              </a:xfrm>
              <a:prstGeom prst="rect">
                <a:avLst/>
              </a:prstGeom>
            </p:spPr>
            <p:txBody>
              <a:bodyPr anchor="ctr" rtlCol="false" tIns="50800" lIns="50800" bIns="50800" rIns="50800"/>
              <a:lstStyle/>
              <a:p>
                <a:pPr algn="ctr">
                  <a:lnSpc>
                    <a:spcPts val="3639"/>
                  </a:lnSpc>
                </a:pPr>
                <a:r>
                  <a:rPr lang="en-US" sz="2599" spc="-41">
                    <a:solidFill>
                      <a:srgbClr val="F4F4F4"/>
                    </a:solidFill>
                    <a:latin typeface="Poppins"/>
                    <a:ea typeface="Poppins"/>
                    <a:cs typeface="Poppins"/>
                    <a:sym typeface="Poppins"/>
                  </a:rPr>
                  <a:t>4</a:t>
                </a:r>
              </a:p>
            </p:txBody>
          </p:sp>
        </p:grpSp>
        <p:grpSp>
          <p:nvGrpSpPr>
            <p:cNvPr name="Group 55" id="55"/>
            <p:cNvGrpSpPr/>
            <p:nvPr/>
          </p:nvGrpSpPr>
          <p:grpSpPr>
            <a:xfrm rot="0">
              <a:off x="1403654" y="0"/>
              <a:ext cx="4353424" cy="1045102"/>
              <a:chOff x="0" y="0"/>
              <a:chExt cx="859936" cy="206440"/>
            </a:xfrm>
          </p:grpSpPr>
          <p:sp>
            <p:nvSpPr>
              <p:cNvPr name="Freeform 56" id="56"/>
              <p:cNvSpPr/>
              <p:nvPr/>
            </p:nvSpPr>
            <p:spPr>
              <a:xfrm flipH="false" flipV="false" rot="0">
                <a:off x="0" y="0"/>
                <a:ext cx="859936" cy="206440"/>
              </a:xfrm>
              <a:custGeom>
                <a:avLst/>
                <a:gdLst/>
                <a:ahLst/>
                <a:cxnLst/>
                <a:rect r="r" b="b" t="t" l="l"/>
                <a:pathLst>
                  <a:path h="206440" w="859936">
                    <a:moveTo>
                      <a:pt x="0" y="0"/>
                    </a:moveTo>
                    <a:lnTo>
                      <a:pt x="859936" y="0"/>
                    </a:lnTo>
                    <a:lnTo>
                      <a:pt x="859936" y="206440"/>
                    </a:lnTo>
                    <a:lnTo>
                      <a:pt x="0" y="206440"/>
                    </a:lnTo>
                    <a:close/>
                  </a:path>
                </a:pathLst>
              </a:custGeom>
              <a:solidFill>
                <a:srgbClr val="F4F4F4"/>
              </a:solidFill>
              <a:ln w="19050" cap="sq">
                <a:solidFill>
                  <a:srgbClr val="F4F4F4"/>
                </a:solidFill>
                <a:prstDash val="solid"/>
                <a:miter/>
              </a:ln>
            </p:spPr>
          </p:sp>
          <p:sp>
            <p:nvSpPr>
              <p:cNvPr name="TextBox 57" id="57"/>
              <p:cNvSpPr txBox="true"/>
              <p:nvPr/>
            </p:nvSpPr>
            <p:spPr>
              <a:xfrm>
                <a:off x="0" y="-66675"/>
                <a:ext cx="859936" cy="273115"/>
              </a:xfrm>
              <a:prstGeom prst="rect">
                <a:avLst/>
              </a:prstGeom>
            </p:spPr>
            <p:txBody>
              <a:bodyPr anchor="ctr" rtlCol="false" tIns="50800" lIns="50800" bIns="50800" rIns="50800"/>
              <a:lstStyle/>
              <a:p>
                <a:pPr algn="ctr">
                  <a:lnSpc>
                    <a:spcPts val="3639"/>
                  </a:lnSpc>
                </a:pPr>
                <a:r>
                  <a:rPr lang="en-US" sz="2599" spc="-41">
                    <a:solidFill>
                      <a:srgbClr val="000000"/>
                    </a:solidFill>
                    <a:latin typeface="Poppins"/>
                    <a:ea typeface="Poppins"/>
                    <a:cs typeface="Poppins"/>
                    <a:sym typeface="Poppins"/>
                  </a:rPr>
                  <a:t>Hadoop</a:t>
                </a:r>
              </a:p>
            </p:txBody>
          </p:sp>
        </p:grpSp>
        <p:sp>
          <p:nvSpPr>
            <p:cNvPr name="TextBox 58" id="58"/>
            <p:cNvSpPr txBox="true"/>
            <p:nvPr/>
          </p:nvSpPr>
          <p:spPr>
            <a:xfrm rot="0">
              <a:off x="6120358" y="195103"/>
              <a:ext cx="6036623" cy="588222"/>
            </a:xfrm>
            <a:prstGeom prst="rect">
              <a:avLst/>
            </a:prstGeom>
          </p:spPr>
          <p:txBody>
            <a:bodyPr anchor="t" rtlCol="false" tIns="0" lIns="0" bIns="0" rIns="0">
              <a:spAutoFit/>
            </a:bodyPr>
            <a:lstStyle/>
            <a:p>
              <a:pPr algn="l">
                <a:lnSpc>
                  <a:spcPts val="3639"/>
                </a:lnSpc>
                <a:spcBef>
                  <a:spcPct val="0"/>
                </a:spcBef>
              </a:pPr>
              <a:r>
                <a:rPr lang="en-US" sz="2599" spc="-41">
                  <a:solidFill>
                    <a:srgbClr val="F4F4F4"/>
                  </a:solidFill>
                  <a:latin typeface="Poppins"/>
                  <a:ea typeface="Poppins"/>
                  <a:cs typeface="Poppins"/>
                  <a:sym typeface="Poppins"/>
                </a:rPr>
                <a:t>Bigdata</a:t>
              </a:r>
            </a:p>
          </p:txBody>
        </p:sp>
      </p:grpSp>
      <p:sp>
        <p:nvSpPr>
          <p:cNvPr name="AutoShape 59" id="59"/>
          <p:cNvSpPr/>
          <p:nvPr/>
        </p:nvSpPr>
        <p:spPr>
          <a:xfrm>
            <a:off x="6876837" y="878408"/>
            <a:ext cx="0" cy="8426371"/>
          </a:xfrm>
          <a:prstGeom prst="line">
            <a:avLst/>
          </a:prstGeom>
          <a:ln cap="flat" w="19050">
            <a:solidFill>
              <a:srgbClr val="FFFFFF"/>
            </a:solidFill>
            <a:prstDash val="solid"/>
            <a:headEnd type="none" len="sm" w="sm"/>
            <a:tailEnd type="none" len="sm" w="sm"/>
          </a:ln>
        </p:spPr>
      </p:sp>
      <p:sp>
        <p:nvSpPr>
          <p:cNvPr name="AutoShape 60" id="60"/>
          <p:cNvSpPr/>
          <p:nvPr/>
        </p:nvSpPr>
        <p:spPr>
          <a:xfrm>
            <a:off x="0" y="8578647"/>
            <a:ext cx="5829087" cy="0"/>
          </a:xfrm>
          <a:prstGeom prst="line">
            <a:avLst/>
          </a:prstGeom>
          <a:ln cap="flat" w="19050">
            <a:solidFill>
              <a:srgbClr val="FFFFFF"/>
            </a:solidFill>
            <a:prstDash val="solid"/>
            <a:headEnd type="none" len="sm" w="sm"/>
            <a:tailEnd type="none" len="sm" w="sm"/>
          </a:ln>
        </p:spPr>
      </p:sp>
      <p:sp>
        <p:nvSpPr>
          <p:cNvPr name="AutoShape 61" id="61"/>
          <p:cNvSpPr/>
          <p:nvPr/>
        </p:nvSpPr>
        <p:spPr>
          <a:xfrm>
            <a:off x="1047750" y="2214137"/>
            <a:ext cx="5829087"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3160309"/>
            <a:ext cx="18288000" cy="5780082"/>
            <a:chOff x="0" y="0"/>
            <a:chExt cx="4816593" cy="1522326"/>
          </a:xfrm>
        </p:grpSpPr>
        <p:sp>
          <p:nvSpPr>
            <p:cNvPr name="Freeform 3" id="3"/>
            <p:cNvSpPr/>
            <p:nvPr/>
          </p:nvSpPr>
          <p:spPr>
            <a:xfrm flipH="false" flipV="false" rot="0">
              <a:off x="0" y="0"/>
              <a:ext cx="4816592" cy="1522326"/>
            </a:xfrm>
            <a:custGeom>
              <a:avLst/>
              <a:gdLst/>
              <a:ahLst/>
              <a:cxnLst/>
              <a:rect r="r" b="b" t="t" l="l"/>
              <a:pathLst>
                <a:path h="1522326" w="4816592">
                  <a:moveTo>
                    <a:pt x="0" y="0"/>
                  </a:moveTo>
                  <a:lnTo>
                    <a:pt x="4816592" y="0"/>
                  </a:lnTo>
                  <a:lnTo>
                    <a:pt x="4816592" y="1522326"/>
                  </a:lnTo>
                  <a:lnTo>
                    <a:pt x="0" y="1522326"/>
                  </a:lnTo>
                  <a:close/>
                </a:path>
              </a:pathLst>
            </a:custGeom>
            <a:solidFill>
              <a:srgbClr val="000000"/>
            </a:solidFill>
          </p:spPr>
        </p:sp>
        <p:sp>
          <p:nvSpPr>
            <p:cNvPr name="TextBox 4" id="4"/>
            <p:cNvSpPr txBox="true"/>
            <p:nvPr/>
          </p:nvSpPr>
          <p:spPr>
            <a:xfrm>
              <a:off x="0" y="-38100"/>
              <a:ext cx="4816593" cy="156042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381976"/>
            <a:ext cx="16230600" cy="5790807"/>
            <a:chOff x="0" y="0"/>
            <a:chExt cx="4274726" cy="1525151"/>
          </a:xfrm>
        </p:grpSpPr>
        <p:sp>
          <p:nvSpPr>
            <p:cNvPr name="Freeform 6" id="6"/>
            <p:cNvSpPr/>
            <p:nvPr/>
          </p:nvSpPr>
          <p:spPr>
            <a:xfrm flipH="false" flipV="false" rot="0">
              <a:off x="0" y="0"/>
              <a:ext cx="4274726" cy="1525151"/>
            </a:xfrm>
            <a:custGeom>
              <a:avLst/>
              <a:gdLst/>
              <a:ahLst/>
              <a:cxnLst/>
              <a:rect r="r" b="b" t="t" l="l"/>
              <a:pathLst>
                <a:path h="1525151" w="4274726">
                  <a:moveTo>
                    <a:pt x="0" y="0"/>
                  </a:moveTo>
                  <a:lnTo>
                    <a:pt x="4274726" y="0"/>
                  </a:lnTo>
                  <a:lnTo>
                    <a:pt x="4274726" y="1525151"/>
                  </a:lnTo>
                  <a:lnTo>
                    <a:pt x="0" y="1525151"/>
                  </a:lnTo>
                  <a:close/>
                </a:path>
              </a:pathLst>
            </a:custGeom>
            <a:solidFill>
              <a:srgbClr val="000000">
                <a:alpha val="0"/>
              </a:srgbClr>
            </a:solidFill>
            <a:ln w="19050" cap="sq">
              <a:solidFill>
                <a:srgbClr val="000000"/>
              </a:solidFill>
              <a:prstDash val="solid"/>
              <a:miter/>
            </a:ln>
          </p:spPr>
        </p:sp>
        <p:sp>
          <p:nvSpPr>
            <p:cNvPr name="TextBox 7" id="7"/>
            <p:cNvSpPr txBox="true"/>
            <p:nvPr/>
          </p:nvSpPr>
          <p:spPr>
            <a:xfrm>
              <a:off x="0" y="-66675"/>
              <a:ext cx="4274726" cy="1591826"/>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666340" y="3674522"/>
            <a:ext cx="4096332" cy="1340256"/>
            <a:chOff x="0" y="0"/>
            <a:chExt cx="1078869" cy="352989"/>
          </a:xfrm>
        </p:grpSpPr>
        <p:sp>
          <p:nvSpPr>
            <p:cNvPr name="Freeform 9" id="9"/>
            <p:cNvSpPr/>
            <p:nvPr/>
          </p:nvSpPr>
          <p:spPr>
            <a:xfrm flipH="false" flipV="false" rot="0">
              <a:off x="0" y="0"/>
              <a:ext cx="1078869" cy="352989"/>
            </a:xfrm>
            <a:custGeom>
              <a:avLst/>
              <a:gdLst/>
              <a:ahLst/>
              <a:cxnLst/>
              <a:rect r="r" b="b" t="t" l="l"/>
              <a:pathLst>
                <a:path h="352989" w="1078869">
                  <a:moveTo>
                    <a:pt x="0" y="0"/>
                  </a:moveTo>
                  <a:lnTo>
                    <a:pt x="1078869" y="0"/>
                  </a:lnTo>
                  <a:lnTo>
                    <a:pt x="1078869" y="352989"/>
                  </a:lnTo>
                  <a:lnTo>
                    <a:pt x="0" y="352989"/>
                  </a:lnTo>
                  <a:close/>
                </a:path>
              </a:pathLst>
            </a:custGeom>
            <a:solidFill>
              <a:srgbClr val="000000">
                <a:alpha val="0"/>
              </a:srgbClr>
            </a:solidFill>
            <a:ln w="19050" cap="sq">
              <a:solidFill>
                <a:srgbClr val="F4F4F4"/>
              </a:solidFill>
              <a:prstDash val="solid"/>
              <a:miter/>
            </a:ln>
          </p:spPr>
        </p:sp>
        <p:sp>
          <p:nvSpPr>
            <p:cNvPr name="TextBox 10" id="10"/>
            <p:cNvSpPr txBox="true"/>
            <p:nvPr/>
          </p:nvSpPr>
          <p:spPr>
            <a:xfrm>
              <a:off x="0" y="-66675"/>
              <a:ext cx="1078869" cy="419664"/>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3335072" y="3674522"/>
            <a:ext cx="4949312" cy="1340256"/>
            <a:chOff x="0" y="0"/>
            <a:chExt cx="1303523" cy="352989"/>
          </a:xfrm>
        </p:grpSpPr>
        <p:sp>
          <p:nvSpPr>
            <p:cNvPr name="Freeform 12" id="12"/>
            <p:cNvSpPr/>
            <p:nvPr/>
          </p:nvSpPr>
          <p:spPr>
            <a:xfrm flipH="false" flipV="false" rot="0">
              <a:off x="0" y="0"/>
              <a:ext cx="1303523" cy="352989"/>
            </a:xfrm>
            <a:custGeom>
              <a:avLst/>
              <a:gdLst/>
              <a:ahLst/>
              <a:cxnLst/>
              <a:rect r="r" b="b" t="t" l="l"/>
              <a:pathLst>
                <a:path h="352989" w="1303523">
                  <a:moveTo>
                    <a:pt x="0" y="0"/>
                  </a:moveTo>
                  <a:lnTo>
                    <a:pt x="1303523" y="0"/>
                  </a:lnTo>
                  <a:lnTo>
                    <a:pt x="1303523" y="352989"/>
                  </a:lnTo>
                  <a:lnTo>
                    <a:pt x="0" y="352989"/>
                  </a:lnTo>
                  <a:close/>
                </a:path>
              </a:pathLst>
            </a:custGeom>
            <a:solidFill>
              <a:srgbClr val="000000">
                <a:alpha val="0"/>
              </a:srgbClr>
            </a:solidFill>
            <a:ln w="19050" cap="sq">
              <a:solidFill>
                <a:srgbClr val="F4F4F4"/>
              </a:solidFill>
              <a:prstDash val="solid"/>
              <a:miter/>
            </a:ln>
          </p:spPr>
        </p:sp>
        <p:sp>
          <p:nvSpPr>
            <p:cNvPr name="TextBox 13" id="13"/>
            <p:cNvSpPr txBox="true"/>
            <p:nvPr/>
          </p:nvSpPr>
          <p:spPr>
            <a:xfrm>
              <a:off x="0" y="-66675"/>
              <a:ext cx="1303523" cy="419664"/>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0">
            <a:off x="15844624" y="3674522"/>
            <a:ext cx="4096332" cy="1340256"/>
            <a:chOff x="0" y="0"/>
            <a:chExt cx="1078869" cy="352989"/>
          </a:xfrm>
        </p:grpSpPr>
        <p:sp>
          <p:nvSpPr>
            <p:cNvPr name="Freeform 15" id="15"/>
            <p:cNvSpPr/>
            <p:nvPr/>
          </p:nvSpPr>
          <p:spPr>
            <a:xfrm flipH="false" flipV="false" rot="0">
              <a:off x="0" y="0"/>
              <a:ext cx="1078869" cy="352989"/>
            </a:xfrm>
            <a:custGeom>
              <a:avLst/>
              <a:gdLst/>
              <a:ahLst/>
              <a:cxnLst/>
              <a:rect r="r" b="b" t="t" l="l"/>
              <a:pathLst>
                <a:path h="352989" w="1078869">
                  <a:moveTo>
                    <a:pt x="0" y="0"/>
                  </a:moveTo>
                  <a:lnTo>
                    <a:pt x="1078869" y="0"/>
                  </a:lnTo>
                  <a:lnTo>
                    <a:pt x="1078869" y="352989"/>
                  </a:lnTo>
                  <a:lnTo>
                    <a:pt x="0" y="352989"/>
                  </a:lnTo>
                  <a:close/>
                </a:path>
              </a:pathLst>
            </a:custGeom>
            <a:solidFill>
              <a:srgbClr val="000000">
                <a:alpha val="0"/>
              </a:srgbClr>
            </a:solidFill>
            <a:ln w="19050" cap="sq">
              <a:solidFill>
                <a:srgbClr val="F4F4F4"/>
              </a:solidFill>
              <a:prstDash val="solid"/>
              <a:miter/>
            </a:ln>
          </p:spPr>
        </p:sp>
        <p:sp>
          <p:nvSpPr>
            <p:cNvPr name="TextBox 16" id="16"/>
            <p:cNvSpPr txBox="true"/>
            <p:nvPr/>
          </p:nvSpPr>
          <p:spPr>
            <a:xfrm>
              <a:off x="0" y="-66675"/>
              <a:ext cx="1078869" cy="419664"/>
            </a:xfrm>
            <a:prstGeom prst="rect">
              <a:avLst/>
            </a:prstGeom>
          </p:spPr>
          <p:txBody>
            <a:bodyPr anchor="ctr" rtlCol="false" tIns="50800" lIns="50800" bIns="50800" rIns="50800"/>
            <a:lstStyle/>
            <a:p>
              <a:pPr algn="ctr">
                <a:lnSpc>
                  <a:spcPts val="3359"/>
                </a:lnSpc>
              </a:pPr>
            </a:p>
          </p:txBody>
        </p:sp>
      </p:grpSp>
      <p:sp>
        <p:nvSpPr>
          <p:cNvPr name="AutoShape 17" id="17"/>
          <p:cNvSpPr/>
          <p:nvPr/>
        </p:nvSpPr>
        <p:spPr>
          <a:xfrm>
            <a:off x="0" y="8759209"/>
            <a:ext cx="18288000" cy="0"/>
          </a:xfrm>
          <a:prstGeom prst="line">
            <a:avLst/>
          </a:prstGeom>
          <a:ln cap="flat" w="19050">
            <a:solidFill>
              <a:srgbClr val="FFFFFF"/>
            </a:solidFill>
            <a:prstDash val="solid"/>
            <a:headEnd type="none" len="sm" w="sm"/>
            <a:tailEnd type="none" len="sm" w="sm"/>
          </a:ln>
        </p:spPr>
      </p:sp>
      <p:sp>
        <p:nvSpPr>
          <p:cNvPr name="Freeform 18" id="18"/>
          <p:cNvSpPr/>
          <p:nvPr/>
        </p:nvSpPr>
        <p:spPr>
          <a:xfrm flipH="false" flipV="false" rot="0">
            <a:off x="746959" y="4048930"/>
            <a:ext cx="563482" cy="591441"/>
          </a:xfrm>
          <a:custGeom>
            <a:avLst/>
            <a:gdLst/>
            <a:ahLst/>
            <a:cxnLst/>
            <a:rect r="r" b="b" t="t" l="l"/>
            <a:pathLst>
              <a:path h="591441" w="563482">
                <a:moveTo>
                  <a:pt x="0" y="0"/>
                </a:moveTo>
                <a:lnTo>
                  <a:pt x="563482" y="0"/>
                </a:lnTo>
                <a:lnTo>
                  <a:pt x="563482" y="591441"/>
                </a:lnTo>
                <a:lnTo>
                  <a:pt x="0" y="59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6850362" y="4048930"/>
            <a:ext cx="563482" cy="591441"/>
          </a:xfrm>
          <a:custGeom>
            <a:avLst/>
            <a:gdLst/>
            <a:ahLst/>
            <a:cxnLst/>
            <a:rect r="r" b="b" t="t" l="l"/>
            <a:pathLst>
              <a:path h="591441" w="563482">
                <a:moveTo>
                  <a:pt x="0" y="0"/>
                </a:moveTo>
                <a:lnTo>
                  <a:pt x="563482" y="0"/>
                </a:lnTo>
                <a:lnTo>
                  <a:pt x="563482" y="591441"/>
                </a:lnTo>
                <a:lnTo>
                  <a:pt x="0" y="59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2908594" y="979075"/>
            <a:ext cx="12175094" cy="1447809"/>
          </a:xfrm>
          <a:prstGeom prst="rect">
            <a:avLst/>
          </a:prstGeom>
        </p:spPr>
        <p:txBody>
          <a:bodyPr anchor="t" rtlCol="false" tIns="0" lIns="0" bIns="0" rIns="0">
            <a:spAutoFit/>
          </a:bodyPr>
          <a:lstStyle/>
          <a:p>
            <a:pPr algn="ctr">
              <a:lnSpc>
                <a:spcPts val="11246"/>
              </a:lnSpc>
              <a:spcBef>
                <a:spcPct val="0"/>
              </a:spcBef>
            </a:pPr>
            <a:r>
              <a:rPr lang="en-US" b="true" sz="8033" spc="-441">
                <a:solidFill>
                  <a:srgbClr val="000000"/>
                </a:solidFill>
                <a:latin typeface="Poppins Medium"/>
                <a:ea typeface="Poppins Medium"/>
                <a:cs typeface="Poppins Medium"/>
                <a:sym typeface="Poppins Medium"/>
              </a:rPr>
              <a:t>Despliegue del Sistema</a:t>
            </a:r>
          </a:p>
        </p:txBody>
      </p:sp>
      <p:sp>
        <p:nvSpPr>
          <p:cNvPr name="TextBox 21" id="21"/>
          <p:cNvSpPr txBox="true"/>
          <p:nvPr/>
        </p:nvSpPr>
        <p:spPr>
          <a:xfrm rot="0">
            <a:off x="3335072" y="3988861"/>
            <a:ext cx="4949312" cy="651510"/>
          </a:xfrm>
          <a:prstGeom prst="rect">
            <a:avLst/>
          </a:prstGeom>
        </p:spPr>
        <p:txBody>
          <a:bodyPr anchor="t" rtlCol="false" tIns="0" lIns="0" bIns="0" rIns="0">
            <a:spAutoFit/>
          </a:bodyPr>
          <a:lstStyle/>
          <a:p>
            <a:pPr algn="ctr">
              <a:lnSpc>
                <a:spcPts val="5040"/>
              </a:lnSpc>
              <a:spcBef>
                <a:spcPct val="0"/>
              </a:spcBef>
            </a:pPr>
            <a:r>
              <a:rPr lang="en-US" sz="3600" spc="-57">
                <a:solidFill>
                  <a:srgbClr val="F4F4F4"/>
                </a:solidFill>
                <a:latin typeface="Poppins"/>
                <a:ea typeface="Poppins"/>
                <a:cs typeface="Poppins"/>
                <a:sym typeface="Poppins"/>
              </a:rPr>
              <a:t>Docker</a:t>
            </a:r>
          </a:p>
        </p:txBody>
      </p:sp>
      <p:sp>
        <p:nvSpPr>
          <p:cNvPr name="TextBox 22" id="22"/>
          <p:cNvSpPr txBox="true"/>
          <p:nvPr/>
        </p:nvSpPr>
        <p:spPr>
          <a:xfrm rot="0">
            <a:off x="13023217" y="9388065"/>
            <a:ext cx="4390627" cy="424815"/>
          </a:xfrm>
          <a:prstGeom prst="rect">
            <a:avLst/>
          </a:prstGeom>
        </p:spPr>
        <p:txBody>
          <a:bodyPr anchor="t" rtlCol="false" tIns="0" lIns="0" bIns="0" rIns="0">
            <a:spAutoFit/>
          </a:bodyPr>
          <a:lstStyle/>
          <a:p>
            <a:pPr algn="r">
              <a:lnSpc>
                <a:spcPts val="3359"/>
              </a:lnSpc>
              <a:spcBef>
                <a:spcPct val="0"/>
              </a:spcBef>
            </a:pPr>
            <a:r>
              <a:rPr lang="en-US" sz="2399" spc="-38">
                <a:solidFill>
                  <a:srgbClr val="000000"/>
                </a:solidFill>
                <a:latin typeface="Poppins"/>
                <a:ea typeface="Poppins"/>
                <a:cs typeface="Poppins"/>
                <a:sym typeface="Poppins"/>
              </a:rPr>
              <a:t>WWW.AUTOMARKETUAO.COM</a:t>
            </a:r>
          </a:p>
        </p:txBody>
      </p:sp>
      <p:grpSp>
        <p:nvGrpSpPr>
          <p:cNvPr name="Group 23" id="23"/>
          <p:cNvGrpSpPr/>
          <p:nvPr/>
        </p:nvGrpSpPr>
        <p:grpSpPr>
          <a:xfrm rot="0">
            <a:off x="9800229" y="3674522"/>
            <a:ext cx="4949312" cy="1340256"/>
            <a:chOff x="0" y="0"/>
            <a:chExt cx="1303523" cy="352989"/>
          </a:xfrm>
        </p:grpSpPr>
        <p:sp>
          <p:nvSpPr>
            <p:cNvPr name="Freeform 24" id="24"/>
            <p:cNvSpPr/>
            <p:nvPr/>
          </p:nvSpPr>
          <p:spPr>
            <a:xfrm flipH="false" flipV="false" rot="0">
              <a:off x="0" y="0"/>
              <a:ext cx="1303523" cy="352989"/>
            </a:xfrm>
            <a:custGeom>
              <a:avLst/>
              <a:gdLst/>
              <a:ahLst/>
              <a:cxnLst/>
              <a:rect r="r" b="b" t="t" l="l"/>
              <a:pathLst>
                <a:path h="352989" w="1303523">
                  <a:moveTo>
                    <a:pt x="0" y="0"/>
                  </a:moveTo>
                  <a:lnTo>
                    <a:pt x="1303523" y="0"/>
                  </a:lnTo>
                  <a:lnTo>
                    <a:pt x="1303523" y="352989"/>
                  </a:lnTo>
                  <a:lnTo>
                    <a:pt x="0" y="352989"/>
                  </a:lnTo>
                  <a:close/>
                </a:path>
              </a:pathLst>
            </a:custGeom>
            <a:solidFill>
              <a:srgbClr val="000000">
                <a:alpha val="0"/>
              </a:srgbClr>
            </a:solidFill>
            <a:ln w="19050" cap="sq">
              <a:solidFill>
                <a:srgbClr val="F4F4F4"/>
              </a:solidFill>
              <a:prstDash val="solid"/>
              <a:miter/>
            </a:ln>
          </p:spPr>
        </p:sp>
        <p:sp>
          <p:nvSpPr>
            <p:cNvPr name="TextBox 25" id="25"/>
            <p:cNvSpPr txBox="true"/>
            <p:nvPr/>
          </p:nvSpPr>
          <p:spPr>
            <a:xfrm>
              <a:off x="0" y="-66675"/>
              <a:ext cx="1303523" cy="419664"/>
            </a:xfrm>
            <a:prstGeom prst="rect">
              <a:avLst/>
            </a:prstGeom>
          </p:spPr>
          <p:txBody>
            <a:bodyPr anchor="ctr" rtlCol="false" tIns="50800" lIns="50800" bIns="50800" rIns="50800"/>
            <a:lstStyle/>
            <a:p>
              <a:pPr algn="ctr">
                <a:lnSpc>
                  <a:spcPts val="3359"/>
                </a:lnSpc>
              </a:pPr>
            </a:p>
          </p:txBody>
        </p:sp>
      </p:grpSp>
      <p:sp>
        <p:nvSpPr>
          <p:cNvPr name="TextBox 26" id="26"/>
          <p:cNvSpPr txBox="true"/>
          <p:nvPr/>
        </p:nvSpPr>
        <p:spPr>
          <a:xfrm rot="0">
            <a:off x="9792812" y="3988861"/>
            <a:ext cx="4956729" cy="651510"/>
          </a:xfrm>
          <a:prstGeom prst="rect">
            <a:avLst/>
          </a:prstGeom>
        </p:spPr>
        <p:txBody>
          <a:bodyPr anchor="t" rtlCol="false" tIns="0" lIns="0" bIns="0" rIns="0">
            <a:spAutoFit/>
          </a:bodyPr>
          <a:lstStyle/>
          <a:p>
            <a:pPr algn="ctr">
              <a:lnSpc>
                <a:spcPts val="5040"/>
              </a:lnSpc>
              <a:spcBef>
                <a:spcPct val="0"/>
              </a:spcBef>
            </a:pPr>
            <a:r>
              <a:rPr lang="en-US" sz="3600" spc="-57">
                <a:solidFill>
                  <a:srgbClr val="F4F4F4"/>
                </a:solidFill>
                <a:latin typeface="Poppins"/>
                <a:ea typeface="Poppins"/>
                <a:cs typeface="Poppins"/>
                <a:sym typeface="Poppins"/>
              </a:rPr>
              <a:t>Spark</a:t>
            </a:r>
          </a:p>
        </p:txBody>
      </p:sp>
      <p:sp>
        <p:nvSpPr>
          <p:cNvPr name="TextBox 27" id="27"/>
          <p:cNvSpPr txBox="true"/>
          <p:nvPr/>
        </p:nvSpPr>
        <p:spPr>
          <a:xfrm rot="0">
            <a:off x="3335072" y="5520074"/>
            <a:ext cx="4949312" cy="2286634"/>
          </a:xfrm>
          <a:prstGeom prst="rect">
            <a:avLst/>
          </a:prstGeom>
        </p:spPr>
        <p:txBody>
          <a:bodyPr anchor="t" rtlCol="false" tIns="0" lIns="0" bIns="0" rIns="0">
            <a:spAutoFit/>
          </a:bodyPr>
          <a:lstStyle/>
          <a:p>
            <a:pPr algn="ctr">
              <a:lnSpc>
                <a:spcPts val="3640"/>
              </a:lnSpc>
            </a:pPr>
            <a:r>
              <a:rPr lang="en-US" sz="2600" spc="-41">
                <a:solidFill>
                  <a:srgbClr val="F4F4F4"/>
                </a:solidFill>
                <a:latin typeface="Poppins"/>
                <a:ea typeface="Poppins"/>
                <a:cs typeface="Poppins"/>
                <a:sym typeface="Poppins"/>
              </a:rPr>
              <a:t>Gestión de contenedores</a:t>
            </a:r>
          </a:p>
          <a:p>
            <a:pPr algn="ctr">
              <a:lnSpc>
                <a:spcPts val="3640"/>
              </a:lnSpc>
            </a:pPr>
            <a:r>
              <a:rPr lang="en-US" sz="2600" spc="-41">
                <a:solidFill>
                  <a:srgbClr val="F4F4F4"/>
                </a:solidFill>
                <a:latin typeface="Poppins"/>
                <a:ea typeface="Poppins"/>
                <a:cs typeface="Poppins"/>
                <a:sym typeface="Poppins"/>
              </a:rPr>
              <a:t>Servicios escalables y replicables</a:t>
            </a:r>
          </a:p>
          <a:p>
            <a:pPr algn="ctr">
              <a:lnSpc>
                <a:spcPts val="3640"/>
              </a:lnSpc>
            </a:pPr>
            <a:r>
              <a:rPr lang="en-US" sz="2600" spc="-41">
                <a:solidFill>
                  <a:srgbClr val="F4F4F4"/>
                </a:solidFill>
                <a:latin typeface="Poppins"/>
                <a:ea typeface="Poppins"/>
                <a:cs typeface="Poppins"/>
                <a:sym typeface="Poppins"/>
              </a:rPr>
              <a:t>Docker Compose</a:t>
            </a:r>
          </a:p>
          <a:p>
            <a:pPr algn="ctr">
              <a:lnSpc>
                <a:spcPts val="3640"/>
              </a:lnSpc>
              <a:spcBef>
                <a:spcPct val="0"/>
              </a:spcBef>
            </a:pPr>
            <a:r>
              <a:rPr lang="en-US" sz="2600" spc="-41">
                <a:solidFill>
                  <a:srgbClr val="F4F4F4"/>
                </a:solidFill>
                <a:latin typeface="Poppins"/>
                <a:ea typeface="Poppins"/>
                <a:cs typeface="Poppins"/>
                <a:sym typeface="Poppins"/>
              </a:rPr>
              <a:t>Docker Swarm</a:t>
            </a:r>
          </a:p>
        </p:txBody>
      </p:sp>
      <p:sp>
        <p:nvSpPr>
          <p:cNvPr name="TextBox 28" id="28"/>
          <p:cNvSpPr txBox="true"/>
          <p:nvPr/>
        </p:nvSpPr>
        <p:spPr>
          <a:xfrm rot="0">
            <a:off x="9800229" y="5679919"/>
            <a:ext cx="4949312" cy="1372234"/>
          </a:xfrm>
          <a:prstGeom prst="rect">
            <a:avLst/>
          </a:prstGeom>
        </p:spPr>
        <p:txBody>
          <a:bodyPr anchor="t" rtlCol="false" tIns="0" lIns="0" bIns="0" rIns="0">
            <a:spAutoFit/>
          </a:bodyPr>
          <a:lstStyle/>
          <a:p>
            <a:pPr algn="ctr">
              <a:lnSpc>
                <a:spcPts val="3640"/>
              </a:lnSpc>
            </a:pPr>
            <a:r>
              <a:rPr lang="en-US" sz="2600" spc="-41">
                <a:solidFill>
                  <a:srgbClr val="F4F4F4"/>
                </a:solidFill>
                <a:latin typeface="Poppins"/>
                <a:ea typeface="Poppins"/>
                <a:cs typeface="Poppins"/>
                <a:sym typeface="Poppins"/>
              </a:rPr>
              <a:t>Creación y gestión de cluster</a:t>
            </a:r>
          </a:p>
          <a:p>
            <a:pPr algn="ctr">
              <a:lnSpc>
                <a:spcPts val="3640"/>
              </a:lnSpc>
            </a:pPr>
            <a:r>
              <a:rPr lang="en-US" sz="2600" spc="-41">
                <a:solidFill>
                  <a:srgbClr val="F4F4F4"/>
                </a:solidFill>
                <a:latin typeface="Poppins"/>
                <a:ea typeface="Poppins"/>
                <a:cs typeface="Poppins"/>
                <a:sym typeface="Poppins"/>
              </a:rPr>
              <a:t>Creación de aplicacion</a:t>
            </a:r>
          </a:p>
          <a:p>
            <a:pPr algn="ctr">
              <a:lnSpc>
                <a:spcPts val="3640"/>
              </a:lnSpc>
              <a:spcBef>
                <a:spcPct val="0"/>
              </a:spcBef>
            </a:pPr>
            <a:r>
              <a:rPr lang="en-US" sz="2600" spc="-41">
                <a:solidFill>
                  <a:srgbClr val="F4F4F4"/>
                </a:solidFill>
                <a:latin typeface="Poppins"/>
                <a:ea typeface="Poppins"/>
                <a:cs typeface="Poppins"/>
                <a:sym typeface="Poppins"/>
              </a:rPr>
              <a:t>Resultado de consultas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9050" y="440272"/>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solidFill>
          </p:spPr>
        </p:sp>
        <p:sp>
          <p:nvSpPr>
            <p:cNvPr name="TextBox 4" id="4"/>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7127852" y="-6365765"/>
            <a:ext cx="0" cy="18288000"/>
          </a:xfrm>
          <a:prstGeom prst="line">
            <a:avLst/>
          </a:prstGeom>
          <a:ln cap="flat" w="19050">
            <a:solidFill>
              <a:srgbClr val="FFFFFF"/>
            </a:solidFill>
            <a:prstDash val="solid"/>
            <a:headEnd type="none" len="sm" w="sm"/>
            <a:tailEnd type="none" len="sm" w="sm"/>
          </a:ln>
        </p:spPr>
      </p:sp>
      <p:grpSp>
        <p:nvGrpSpPr>
          <p:cNvPr name="Group 6" id="6"/>
          <p:cNvGrpSpPr/>
          <p:nvPr/>
        </p:nvGrpSpPr>
        <p:grpSpPr>
          <a:xfrm rot="0">
            <a:off x="17259300" y="1028700"/>
            <a:ext cx="1047750" cy="1340256"/>
            <a:chOff x="0" y="0"/>
            <a:chExt cx="1397000" cy="1787008"/>
          </a:xfrm>
        </p:grpSpPr>
        <p:grpSp>
          <p:nvGrpSpPr>
            <p:cNvPr name="Group 7" id="7"/>
            <p:cNvGrpSpPr/>
            <p:nvPr/>
          </p:nvGrpSpPr>
          <p:grpSpPr>
            <a:xfrm rot="0">
              <a:off x="0" y="0"/>
              <a:ext cx="1397000" cy="1787008"/>
              <a:chOff x="0" y="0"/>
              <a:chExt cx="275951" cy="352989"/>
            </a:xfrm>
          </p:grpSpPr>
          <p:sp>
            <p:nvSpPr>
              <p:cNvPr name="Freeform 8" id="8"/>
              <p:cNvSpPr/>
              <p:nvPr/>
            </p:nvSpPr>
            <p:spPr>
              <a:xfrm flipH="false" flipV="false" rot="0">
                <a:off x="0" y="0"/>
                <a:ext cx="275951" cy="352989"/>
              </a:xfrm>
              <a:custGeom>
                <a:avLst/>
                <a:gdLst/>
                <a:ahLst/>
                <a:cxnLst/>
                <a:rect r="r" b="b" t="t" l="l"/>
                <a:pathLst>
                  <a:path h="352989" w="275951">
                    <a:moveTo>
                      <a:pt x="0" y="0"/>
                    </a:moveTo>
                    <a:lnTo>
                      <a:pt x="275951" y="0"/>
                    </a:lnTo>
                    <a:lnTo>
                      <a:pt x="275951" y="352989"/>
                    </a:lnTo>
                    <a:lnTo>
                      <a:pt x="0" y="352989"/>
                    </a:lnTo>
                    <a:close/>
                  </a:path>
                </a:pathLst>
              </a:custGeom>
              <a:solidFill>
                <a:srgbClr val="000000">
                  <a:alpha val="0"/>
                </a:srgbClr>
              </a:solidFill>
              <a:ln w="19050" cap="sq">
                <a:solidFill>
                  <a:srgbClr val="F4F4F4"/>
                </a:solidFill>
                <a:prstDash val="solid"/>
                <a:miter/>
              </a:ln>
            </p:spPr>
          </p:sp>
          <p:sp>
            <p:nvSpPr>
              <p:cNvPr name="TextBox 9" id="9"/>
              <p:cNvSpPr txBox="true"/>
              <p:nvPr/>
            </p:nvSpPr>
            <p:spPr>
              <a:xfrm>
                <a:off x="0" y="-66675"/>
                <a:ext cx="275951" cy="419664"/>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0">
              <a:off x="322845" y="499210"/>
              <a:ext cx="751310" cy="788588"/>
            </a:xfrm>
            <a:custGeom>
              <a:avLst/>
              <a:gdLst/>
              <a:ahLst/>
              <a:cxnLst/>
              <a:rect r="r" b="b" t="t" l="l"/>
              <a:pathLst>
                <a:path h="788588" w="751310">
                  <a:moveTo>
                    <a:pt x="0" y="0"/>
                  </a:moveTo>
                  <a:lnTo>
                    <a:pt x="751310" y="0"/>
                  </a:lnTo>
                  <a:lnTo>
                    <a:pt x="751310" y="788588"/>
                  </a:lnTo>
                  <a:lnTo>
                    <a:pt x="0" y="788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1" id="11"/>
          <p:cNvSpPr/>
          <p:nvPr/>
        </p:nvSpPr>
        <p:spPr>
          <a:xfrm flipH="false" flipV="false" rot="0">
            <a:off x="8985502" y="2514072"/>
            <a:ext cx="7739912" cy="7111044"/>
          </a:xfrm>
          <a:custGeom>
            <a:avLst/>
            <a:gdLst/>
            <a:ahLst/>
            <a:cxnLst/>
            <a:rect r="r" b="b" t="t" l="l"/>
            <a:pathLst>
              <a:path h="7111044" w="7739912">
                <a:moveTo>
                  <a:pt x="0" y="0"/>
                </a:moveTo>
                <a:lnTo>
                  <a:pt x="7739912" y="0"/>
                </a:lnTo>
                <a:lnTo>
                  <a:pt x="7739912" y="7111044"/>
                </a:lnTo>
                <a:lnTo>
                  <a:pt x="0" y="7111044"/>
                </a:lnTo>
                <a:lnTo>
                  <a:pt x="0" y="0"/>
                </a:lnTo>
                <a:close/>
              </a:path>
            </a:pathLst>
          </a:custGeom>
          <a:blipFill>
            <a:blip r:embed="rId4"/>
            <a:stretch>
              <a:fillRect l="0" t="0" r="0" b="0"/>
            </a:stretch>
          </a:blipFill>
        </p:spPr>
      </p:sp>
      <p:sp>
        <p:nvSpPr>
          <p:cNvPr name="TextBox 12" id="12"/>
          <p:cNvSpPr txBox="true"/>
          <p:nvPr/>
        </p:nvSpPr>
        <p:spPr>
          <a:xfrm rot="0">
            <a:off x="10339616" y="1095375"/>
            <a:ext cx="11764859" cy="1088277"/>
          </a:xfrm>
          <a:prstGeom prst="rect">
            <a:avLst/>
          </a:prstGeom>
        </p:spPr>
        <p:txBody>
          <a:bodyPr anchor="t" rtlCol="false" tIns="0" lIns="0" bIns="0" rIns="0">
            <a:spAutoFit/>
          </a:bodyPr>
          <a:lstStyle/>
          <a:p>
            <a:pPr algn="l">
              <a:lnSpc>
                <a:spcPts val="7676"/>
              </a:lnSpc>
            </a:pPr>
            <a:r>
              <a:rPr lang="en-US" sz="7600" spc="-418" b="true">
                <a:solidFill>
                  <a:srgbClr val="F4F4F4"/>
                </a:solidFill>
                <a:latin typeface="Poppins Medium"/>
                <a:ea typeface="Poppins Medium"/>
                <a:cs typeface="Poppins Medium"/>
                <a:sym typeface="Poppins Medium"/>
              </a:rPr>
              <a:t>Infraestructura</a:t>
            </a:r>
          </a:p>
        </p:txBody>
      </p:sp>
      <p:sp>
        <p:nvSpPr>
          <p:cNvPr name="TextBox 13" id="13"/>
          <p:cNvSpPr txBox="true"/>
          <p:nvPr/>
        </p:nvSpPr>
        <p:spPr>
          <a:xfrm rot="0">
            <a:off x="637530" y="1378136"/>
            <a:ext cx="7944392" cy="8009890"/>
          </a:xfrm>
          <a:prstGeom prst="rect">
            <a:avLst/>
          </a:prstGeom>
        </p:spPr>
        <p:txBody>
          <a:bodyPr anchor="t" rtlCol="false" tIns="0" lIns="0" bIns="0" rIns="0">
            <a:spAutoFit/>
          </a:bodyPr>
          <a:lstStyle/>
          <a:p>
            <a:pPr algn="just">
              <a:lnSpc>
                <a:spcPts val="2660"/>
              </a:lnSpc>
            </a:pPr>
            <a:r>
              <a:rPr lang="en-US" sz="1900" spc="-30">
                <a:solidFill>
                  <a:srgbClr val="F4F4F4"/>
                </a:solidFill>
                <a:latin typeface="Poppins"/>
                <a:ea typeface="Poppins"/>
                <a:cs typeface="Poppins"/>
                <a:sym typeface="Poppins"/>
              </a:rPr>
              <a:t>🏗️ Microservicios independientes:</a:t>
            </a:r>
          </a:p>
          <a:p>
            <a:pPr algn="just">
              <a:lnSpc>
                <a:spcPts val="2660"/>
              </a:lnSpc>
            </a:pPr>
            <a:r>
              <a:rPr lang="en-US" sz="1900" spc="-30">
                <a:solidFill>
                  <a:srgbClr val="F4F4F4"/>
                </a:solidFill>
                <a:latin typeface="Poppins"/>
                <a:ea typeface="Poppins"/>
                <a:cs typeface="Poppins"/>
                <a:sym typeface="Poppins"/>
              </a:rPr>
              <a:t>    - Usuarios</a:t>
            </a:r>
          </a:p>
          <a:p>
            <a:pPr algn="just">
              <a:lnSpc>
                <a:spcPts val="2660"/>
              </a:lnSpc>
            </a:pPr>
            <a:r>
              <a:rPr lang="en-US" sz="1900" spc="-30">
                <a:solidFill>
                  <a:srgbClr val="F4F4F4"/>
                </a:solidFill>
                <a:latin typeface="Poppins"/>
                <a:ea typeface="Poppins"/>
                <a:cs typeface="Poppins"/>
                <a:sym typeface="Poppins"/>
              </a:rPr>
              <a:t>    - Publicaciones</a:t>
            </a:r>
          </a:p>
          <a:p>
            <a:pPr algn="just">
              <a:lnSpc>
                <a:spcPts val="2660"/>
              </a:lnSpc>
            </a:pPr>
            <a:r>
              <a:rPr lang="en-US" sz="1900" spc="-30">
                <a:solidFill>
                  <a:srgbClr val="F4F4F4"/>
                </a:solidFill>
                <a:latin typeface="Poppins"/>
                <a:ea typeface="Poppins"/>
                <a:cs typeface="Poppins"/>
                <a:sym typeface="Poppins"/>
              </a:rPr>
              <a:t>    - Trámites</a:t>
            </a:r>
          </a:p>
          <a:p>
            <a:pPr algn="just">
              <a:lnSpc>
                <a:spcPts val="2660"/>
              </a:lnSpc>
            </a:pPr>
          </a:p>
          <a:p>
            <a:pPr algn="just">
              <a:lnSpc>
                <a:spcPts val="2660"/>
              </a:lnSpc>
            </a:pPr>
            <a:r>
              <a:rPr lang="en-US" sz="1900" spc="-30">
                <a:solidFill>
                  <a:srgbClr val="F4F4F4"/>
                </a:solidFill>
                <a:latin typeface="Poppins"/>
                <a:ea typeface="Poppins"/>
                <a:cs typeface="Poppins"/>
                <a:sym typeface="Poppins"/>
              </a:rPr>
              <a:t>🧱 Bases de datos:</a:t>
            </a:r>
          </a:p>
          <a:p>
            <a:pPr algn="just">
              <a:lnSpc>
                <a:spcPts val="2660"/>
              </a:lnSpc>
            </a:pPr>
            <a:r>
              <a:rPr lang="en-US" sz="1900" spc="-30">
                <a:solidFill>
                  <a:srgbClr val="F4F4F4"/>
                </a:solidFill>
                <a:latin typeface="Poppins"/>
                <a:ea typeface="Poppins"/>
                <a:cs typeface="Poppins"/>
                <a:sym typeface="Poppins"/>
              </a:rPr>
              <a:t>    - MySQL por cada microservicio</a:t>
            </a:r>
          </a:p>
          <a:p>
            <a:pPr algn="just">
              <a:lnSpc>
                <a:spcPts val="2660"/>
              </a:lnSpc>
            </a:pPr>
            <a:r>
              <a:rPr lang="en-US" sz="1900" spc="-30">
                <a:solidFill>
                  <a:srgbClr val="F4F4F4"/>
                </a:solidFill>
                <a:latin typeface="Poppins"/>
                <a:ea typeface="Poppins"/>
                <a:cs typeface="Poppins"/>
                <a:sym typeface="Poppins"/>
              </a:rPr>
              <a:t>    - Volúmenes montados para persistencia</a:t>
            </a:r>
          </a:p>
          <a:p>
            <a:pPr algn="just">
              <a:lnSpc>
                <a:spcPts val="2660"/>
              </a:lnSpc>
            </a:pPr>
          </a:p>
          <a:p>
            <a:pPr algn="just">
              <a:lnSpc>
                <a:spcPts val="2660"/>
              </a:lnSpc>
            </a:pPr>
            <a:r>
              <a:rPr lang="en-US" sz="1900" spc="-30">
                <a:solidFill>
                  <a:srgbClr val="F4F4F4"/>
                </a:solidFill>
                <a:latin typeface="Poppins"/>
                <a:ea typeface="Poppins"/>
                <a:cs typeface="Poppins"/>
                <a:sym typeface="Poppins"/>
              </a:rPr>
              <a:t>⚙️ Despliegue:</a:t>
            </a:r>
          </a:p>
          <a:p>
            <a:pPr algn="just">
              <a:lnSpc>
                <a:spcPts val="2660"/>
              </a:lnSpc>
            </a:pPr>
            <a:r>
              <a:rPr lang="en-US" sz="1900" spc="-30">
                <a:solidFill>
                  <a:srgbClr val="F4F4F4"/>
                </a:solidFill>
                <a:latin typeface="Poppins"/>
                <a:ea typeface="Poppins"/>
                <a:cs typeface="Poppins"/>
                <a:sym typeface="Poppins"/>
              </a:rPr>
              <a:t>    - Clúster local con Docker Swarm</a:t>
            </a:r>
          </a:p>
          <a:p>
            <a:pPr algn="just">
              <a:lnSpc>
                <a:spcPts val="2660"/>
              </a:lnSpc>
            </a:pPr>
            <a:r>
              <a:rPr lang="en-US" sz="1900" spc="-30">
                <a:solidFill>
                  <a:srgbClr val="F4F4F4"/>
                </a:solidFill>
                <a:latin typeface="Poppins"/>
                <a:ea typeface="Poppins"/>
                <a:cs typeface="Poppins"/>
                <a:sym typeface="Poppins"/>
              </a:rPr>
              <a:t>    - Servicios orquestados automáticamente</a:t>
            </a:r>
          </a:p>
          <a:p>
            <a:pPr algn="just">
              <a:lnSpc>
                <a:spcPts val="2660"/>
              </a:lnSpc>
            </a:pPr>
          </a:p>
          <a:p>
            <a:pPr algn="just">
              <a:lnSpc>
                <a:spcPts val="2660"/>
              </a:lnSpc>
            </a:pPr>
            <a:r>
              <a:rPr lang="en-US" sz="1900" spc="-30">
                <a:solidFill>
                  <a:srgbClr val="F4F4F4"/>
                </a:solidFill>
                <a:latin typeface="Poppins"/>
                <a:ea typeface="Poppins"/>
                <a:cs typeface="Poppins"/>
                <a:sym typeface="Poppins"/>
              </a:rPr>
              <a:t>🔌 Comunicación:</a:t>
            </a:r>
          </a:p>
          <a:p>
            <a:pPr algn="just">
              <a:lnSpc>
                <a:spcPts val="2660"/>
              </a:lnSpc>
            </a:pPr>
            <a:r>
              <a:rPr lang="en-US" sz="1900" spc="-30">
                <a:solidFill>
                  <a:srgbClr val="F4F4F4"/>
                </a:solidFill>
                <a:latin typeface="Poppins"/>
                <a:ea typeface="Poppins"/>
                <a:cs typeface="Poppins"/>
                <a:sym typeface="Poppins"/>
              </a:rPr>
              <a:t>    - API REST para interacción entre microservicios</a:t>
            </a:r>
          </a:p>
          <a:p>
            <a:pPr algn="just">
              <a:lnSpc>
                <a:spcPts val="2660"/>
              </a:lnSpc>
            </a:pPr>
            <a:r>
              <a:rPr lang="en-US" sz="1900" spc="-30">
                <a:solidFill>
                  <a:srgbClr val="F4F4F4"/>
                </a:solidFill>
                <a:latin typeface="Poppins"/>
                <a:ea typeface="Poppins"/>
                <a:cs typeface="Poppins"/>
                <a:sym typeface="Poppins"/>
              </a:rPr>
              <a:t>    - Endpoints expuestos para frontend y análisis</a:t>
            </a:r>
          </a:p>
          <a:p>
            <a:pPr algn="just">
              <a:lnSpc>
                <a:spcPts val="2660"/>
              </a:lnSpc>
            </a:pPr>
          </a:p>
          <a:p>
            <a:pPr algn="just">
              <a:lnSpc>
                <a:spcPts val="2660"/>
              </a:lnSpc>
            </a:pPr>
            <a:r>
              <a:rPr lang="en-US" sz="1900" spc="-30">
                <a:solidFill>
                  <a:srgbClr val="F4F4F4"/>
                </a:solidFill>
                <a:latin typeface="Poppins"/>
                <a:ea typeface="Poppins"/>
                <a:cs typeface="Poppins"/>
                <a:sym typeface="Poppins"/>
              </a:rPr>
              <a:t>📊 Análisis:</a:t>
            </a:r>
          </a:p>
          <a:p>
            <a:pPr algn="just">
              <a:lnSpc>
                <a:spcPts val="2660"/>
              </a:lnSpc>
            </a:pPr>
            <a:r>
              <a:rPr lang="en-US" sz="1900" spc="-30">
                <a:solidFill>
                  <a:srgbClr val="F4F4F4"/>
                </a:solidFill>
                <a:latin typeface="Poppins"/>
                <a:ea typeface="Poppins"/>
                <a:cs typeface="Poppins"/>
                <a:sym typeface="Poppins"/>
              </a:rPr>
              <a:t>    - Procesamiento de datos con PySpark</a:t>
            </a:r>
          </a:p>
          <a:p>
            <a:pPr algn="just">
              <a:lnSpc>
                <a:spcPts val="2660"/>
              </a:lnSpc>
            </a:pPr>
            <a:r>
              <a:rPr lang="en-US" sz="1900" spc="-30">
                <a:solidFill>
                  <a:srgbClr val="F4F4F4"/>
                </a:solidFill>
                <a:latin typeface="Poppins"/>
                <a:ea typeface="Poppins"/>
                <a:cs typeface="Poppins"/>
                <a:sym typeface="Poppins"/>
              </a:rPr>
              <a:t>    - Dashboard externo para visualización</a:t>
            </a:r>
          </a:p>
          <a:p>
            <a:pPr algn="just">
              <a:lnSpc>
                <a:spcPts val="2660"/>
              </a:lnSpc>
            </a:pPr>
          </a:p>
          <a:p>
            <a:pPr algn="just">
              <a:lnSpc>
                <a:spcPts val="2660"/>
              </a:lnSpc>
            </a:pPr>
            <a:r>
              <a:rPr lang="en-US" sz="1900" spc="-30">
                <a:solidFill>
                  <a:srgbClr val="F4F4F4"/>
                </a:solidFill>
                <a:latin typeface="Poppins"/>
                <a:ea typeface="Poppins"/>
                <a:cs typeface="Poppins"/>
                <a:sym typeface="Poppins"/>
              </a:rPr>
              <a:t>🌐 Acceso:</a:t>
            </a:r>
          </a:p>
          <a:p>
            <a:pPr algn="just">
              <a:lnSpc>
                <a:spcPts val="2660"/>
              </a:lnSpc>
            </a:pPr>
            <a:r>
              <a:rPr lang="en-US" sz="1900" spc="-30">
                <a:solidFill>
                  <a:srgbClr val="F4F4F4"/>
                </a:solidFill>
                <a:latin typeface="Poppins"/>
                <a:ea typeface="Poppins"/>
                <a:cs typeface="Poppins"/>
                <a:sym typeface="Poppins"/>
              </a:rPr>
              <a:t>    - Frontend en PHP fuera del clúster</a:t>
            </a:r>
          </a:p>
          <a:p>
            <a:pPr algn="just">
              <a:lnSpc>
                <a:spcPts val="266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87968" y="878408"/>
            <a:ext cx="18288000" cy="8229600"/>
            <a:chOff x="0" y="0"/>
            <a:chExt cx="4816593" cy="2167467"/>
          </a:xfrm>
        </p:grpSpPr>
        <p:sp>
          <p:nvSpPr>
            <p:cNvPr name="Freeform 3" id="3"/>
            <p:cNvSpPr/>
            <p:nvPr/>
          </p:nvSpPr>
          <p:spPr>
            <a:xfrm flipH="false" flipV="false" rot="0">
              <a:off x="0" y="0"/>
              <a:ext cx="4816592" cy="2167467"/>
            </a:xfrm>
            <a:custGeom>
              <a:avLst/>
              <a:gdLst/>
              <a:ahLst/>
              <a:cxnLst/>
              <a:rect r="r" b="b" t="t" l="l"/>
              <a:pathLst>
                <a:path h="2167467" w="4816592">
                  <a:moveTo>
                    <a:pt x="0" y="0"/>
                  </a:moveTo>
                  <a:lnTo>
                    <a:pt x="4816592" y="0"/>
                  </a:lnTo>
                  <a:lnTo>
                    <a:pt x="4816592" y="2167467"/>
                  </a:lnTo>
                  <a:lnTo>
                    <a:pt x="0" y="2167467"/>
                  </a:lnTo>
                  <a:close/>
                </a:path>
              </a:pathLst>
            </a:custGeom>
            <a:solidFill>
              <a:srgbClr val="000000"/>
            </a:solidFill>
          </p:spPr>
        </p:sp>
        <p:sp>
          <p:nvSpPr>
            <p:cNvPr name="TextBox 4" id="4"/>
            <p:cNvSpPr txBox="true"/>
            <p:nvPr/>
          </p:nvSpPr>
          <p:spPr>
            <a:xfrm>
              <a:off x="0" y="-38100"/>
              <a:ext cx="4816593"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525" y="1534484"/>
            <a:ext cx="1047750" cy="1340256"/>
            <a:chOff x="0" y="0"/>
            <a:chExt cx="1397000" cy="1787008"/>
          </a:xfrm>
        </p:grpSpPr>
        <p:grpSp>
          <p:nvGrpSpPr>
            <p:cNvPr name="Group 6" id="6"/>
            <p:cNvGrpSpPr/>
            <p:nvPr/>
          </p:nvGrpSpPr>
          <p:grpSpPr>
            <a:xfrm rot="0">
              <a:off x="0" y="0"/>
              <a:ext cx="1397000" cy="1787008"/>
              <a:chOff x="0" y="0"/>
              <a:chExt cx="275951" cy="352989"/>
            </a:xfrm>
          </p:grpSpPr>
          <p:sp>
            <p:nvSpPr>
              <p:cNvPr name="Freeform 7" id="7"/>
              <p:cNvSpPr/>
              <p:nvPr/>
            </p:nvSpPr>
            <p:spPr>
              <a:xfrm flipH="false" flipV="false" rot="0">
                <a:off x="0" y="0"/>
                <a:ext cx="275951" cy="352989"/>
              </a:xfrm>
              <a:custGeom>
                <a:avLst/>
                <a:gdLst/>
                <a:ahLst/>
                <a:cxnLst/>
                <a:rect r="r" b="b" t="t" l="l"/>
                <a:pathLst>
                  <a:path h="352989" w="275951">
                    <a:moveTo>
                      <a:pt x="0" y="0"/>
                    </a:moveTo>
                    <a:lnTo>
                      <a:pt x="275951" y="0"/>
                    </a:lnTo>
                    <a:lnTo>
                      <a:pt x="275951" y="352989"/>
                    </a:lnTo>
                    <a:lnTo>
                      <a:pt x="0" y="352989"/>
                    </a:lnTo>
                    <a:close/>
                  </a:path>
                </a:pathLst>
              </a:custGeom>
              <a:solidFill>
                <a:srgbClr val="000000">
                  <a:alpha val="0"/>
                </a:srgbClr>
              </a:solidFill>
              <a:ln w="19050" cap="sq">
                <a:solidFill>
                  <a:srgbClr val="F4F4F4"/>
                </a:solidFill>
                <a:prstDash val="solid"/>
                <a:miter/>
              </a:ln>
            </p:spPr>
          </p:sp>
          <p:sp>
            <p:nvSpPr>
              <p:cNvPr name="TextBox 8" id="8"/>
              <p:cNvSpPr txBox="true"/>
              <p:nvPr/>
            </p:nvSpPr>
            <p:spPr>
              <a:xfrm>
                <a:off x="0" y="-66675"/>
                <a:ext cx="275951" cy="419664"/>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322845" y="499210"/>
              <a:ext cx="751310" cy="788588"/>
            </a:xfrm>
            <a:custGeom>
              <a:avLst/>
              <a:gdLst/>
              <a:ahLst/>
              <a:cxnLst/>
              <a:rect r="r" b="b" t="t" l="l"/>
              <a:pathLst>
                <a:path h="788588" w="751310">
                  <a:moveTo>
                    <a:pt x="0" y="0"/>
                  </a:moveTo>
                  <a:lnTo>
                    <a:pt x="751310" y="0"/>
                  </a:lnTo>
                  <a:lnTo>
                    <a:pt x="751310" y="788588"/>
                  </a:lnTo>
                  <a:lnTo>
                    <a:pt x="0" y="788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0" id="10"/>
          <p:cNvGrpSpPr/>
          <p:nvPr/>
        </p:nvGrpSpPr>
        <p:grpSpPr>
          <a:xfrm rot="0">
            <a:off x="4533192" y="7918044"/>
            <a:ext cx="1047750" cy="1340256"/>
            <a:chOff x="0" y="0"/>
            <a:chExt cx="1397000" cy="1787008"/>
          </a:xfrm>
        </p:grpSpPr>
        <p:grpSp>
          <p:nvGrpSpPr>
            <p:cNvPr name="Group 11" id="11"/>
            <p:cNvGrpSpPr/>
            <p:nvPr/>
          </p:nvGrpSpPr>
          <p:grpSpPr>
            <a:xfrm rot="0">
              <a:off x="0" y="0"/>
              <a:ext cx="1397000" cy="1787008"/>
              <a:chOff x="0" y="0"/>
              <a:chExt cx="275951" cy="352989"/>
            </a:xfrm>
          </p:grpSpPr>
          <p:sp>
            <p:nvSpPr>
              <p:cNvPr name="Freeform 12" id="12"/>
              <p:cNvSpPr/>
              <p:nvPr/>
            </p:nvSpPr>
            <p:spPr>
              <a:xfrm flipH="false" flipV="false" rot="0">
                <a:off x="0" y="0"/>
                <a:ext cx="275951" cy="352989"/>
              </a:xfrm>
              <a:custGeom>
                <a:avLst/>
                <a:gdLst/>
                <a:ahLst/>
                <a:cxnLst/>
                <a:rect r="r" b="b" t="t" l="l"/>
                <a:pathLst>
                  <a:path h="352989" w="275951">
                    <a:moveTo>
                      <a:pt x="0" y="0"/>
                    </a:moveTo>
                    <a:lnTo>
                      <a:pt x="275951" y="0"/>
                    </a:lnTo>
                    <a:lnTo>
                      <a:pt x="275951" y="352989"/>
                    </a:lnTo>
                    <a:lnTo>
                      <a:pt x="0" y="352989"/>
                    </a:lnTo>
                    <a:close/>
                  </a:path>
                </a:pathLst>
              </a:custGeom>
              <a:solidFill>
                <a:srgbClr val="000000">
                  <a:alpha val="0"/>
                </a:srgbClr>
              </a:solidFill>
              <a:ln w="19050" cap="sq">
                <a:solidFill>
                  <a:srgbClr val="F4F4F4"/>
                </a:solidFill>
                <a:prstDash val="solid"/>
                <a:miter/>
              </a:ln>
            </p:spPr>
          </p:sp>
          <p:sp>
            <p:nvSpPr>
              <p:cNvPr name="TextBox 13" id="13"/>
              <p:cNvSpPr txBox="true"/>
              <p:nvPr/>
            </p:nvSpPr>
            <p:spPr>
              <a:xfrm>
                <a:off x="0" y="-66675"/>
                <a:ext cx="275951" cy="419664"/>
              </a:xfrm>
              <a:prstGeom prst="rect">
                <a:avLst/>
              </a:prstGeom>
            </p:spPr>
            <p:txBody>
              <a:bodyPr anchor="ctr" rtlCol="false" tIns="50800" lIns="50800" bIns="50800" rIns="50800"/>
              <a:lstStyle/>
              <a:p>
                <a:pPr algn="ctr">
                  <a:lnSpc>
                    <a:spcPts val="3359"/>
                  </a:lnSpc>
                </a:pPr>
              </a:p>
            </p:txBody>
          </p:sp>
        </p:grpSp>
        <p:sp>
          <p:nvSpPr>
            <p:cNvPr name="Freeform 14" id="14"/>
            <p:cNvSpPr/>
            <p:nvPr/>
          </p:nvSpPr>
          <p:spPr>
            <a:xfrm flipH="false" flipV="false" rot="0">
              <a:off x="322845" y="499210"/>
              <a:ext cx="751310" cy="788588"/>
            </a:xfrm>
            <a:custGeom>
              <a:avLst/>
              <a:gdLst/>
              <a:ahLst/>
              <a:cxnLst/>
              <a:rect r="r" b="b" t="t" l="l"/>
              <a:pathLst>
                <a:path h="788588" w="751310">
                  <a:moveTo>
                    <a:pt x="0" y="0"/>
                  </a:moveTo>
                  <a:lnTo>
                    <a:pt x="751310" y="0"/>
                  </a:lnTo>
                  <a:lnTo>
                    <a:pt x="751310" y="788588"/>
                  </a:lnTo>
                  <a:lnTo>
                    <a:pt x="0" y="788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15" id="15"/>
          <p:cNvSpPr txBox="true"/>
          <p:nvPr/>
        </p:nvSpPr>
        <p:spPr>
          <a:xfrm rot="0">
            <a:off x="180975" y="3844360"/>
            <a:ext cx="5037523" cy="2091098"/>
          </a:xfrm>
          <a:prstGeom prst="rect">
            <a:avLst/>
          </a:prstGeom>
        </p:spPr>
        <p:txBody>
          <a:bodyPr anchor="t" rtlCol="false" tIns="0" lIns="0" bIns="0" rIns="0">
            <a:spAutoFit/>
          </a:bodyPr>
          <a:lstStyle/>
          <a:p>
            <a:pPr algn="l">
              <a:lnSpc>
                <a:spcPts val="7789"/>
              </a:lnSpc>
            </a:pPr>
            <a:r>
              <a:rPr lang="en-US" sz="7712" spc="-424" b="true">
                <a:solidFill>
                  <a:srgbClr val="F4F4F4"/>
                </a:solidFill>
                <a:latin typeface="Poppins Medium"/>
                <a:ea typeface="Poppins Medium"/>
                <a:cs typeface="Poppins Medium"/>
                <a:sym typeface="Poppins Medium"/>
              </a:rPr>
              <a:t>PIPELINE DE ANÁLISIS</a:t>
            </a:r>
          </a:p>
        </p:txBody>
      </p:sp>
      <p:sp>
        <p:nvSpPr>
          <p:cNvPr name="AutoShape 16" id="16"/>
          <p:cNvSpPr/>
          <p:nvPr/>
        </p:nvSpPr>
        <p:spPr>
          <a:xfrm>
            <a:off x="5580942" y="878408"/>
            <a:ext cx="0" cy="8426371"/>
          </a:xfrm>
          <a:prstGeom prst="line">
            <a:avLst/>
          </a:prstGeom>
          <a:ln cap="flat" w="19050">
            <a:solidFill>
              <a:srgbClr val="FFFFFF"/>
            </a:solidFill>
            <a:prstDash val="solid"/>
            <a:headEnd type="none" len="sm" w="sm"/>
            <a:tailEnd type="none" len="sm" w="sm"/>
          </a:ln>
        </p:spPr>
      </p:sp>
      <p:sp>
        <p:nvSpPr>
          <p:cNvPr name="AutoShape 17" id="17"/>
          <p:cNvSpPr/>
          <p:nvPr/>
        </p:nvSpPr>
        <p:spPr>
          <a:xfrm>
            <a:off x="0" y="8578647"/>
            <a:ext cx="4487120" cy="9525"/>
          </a:xfrm>
          <a:prstGeom prst="line">
            <a:avLst/>
          </a:prstGeom>
          <a:ln cap="flat" w="19050">
            <a:solidFill>
              <a:srgbClr val="FFFFFF"/>
            </a:solidFill>
            <a:prstDash val="solid"/>
            <a:headEnd type="none" len="sm" w="sm"/>
            <a:tailEnd type="none" len="sm" w="sm"/>
          </a:ln>
        </p:spPr>
      </p:sp>
      <p:sp>
        <p:nvSpPr>
          <p:cNvPr name="AutoShape 18" id="18"/>
          <p:cNvSpPr/>
          <p:nvPr/>
        </p:nvSpPr>
        <p:spPr>
          <a:xfrm>
            <a:off x="1028700" y="2204612"/>
            <a:ext cx="4552242" cy="9525"/>
          </a:xfrm>
          <a:prstGeom prst="line">
            <a:avLst/>
          </a:prstGeom>
          <a:ln cap="flat" w="19050">
            <a:solidFill>
              <a:srgbClr val="FFFFFF"/>
            </a:solidFill>
            <a:prstDash val="solid"/>
            <a:headEnd type="none" len="sm" w="sm"/>
            <a:tailEnd type="none" len="sm" w="sm"/>
          </a:ln>
        </p:spPr>
      </p:sp>
      <p:sp>
        <p:nvSpPr>
          <p:cNvPr name="Freeform 19" id="19"/>
          <p:cNvSpPr/>
          <p:nvPr/>
        </p:nvSpPr>
        <p:spPr>
          <a:xfrm flipH="false" flipV="false" rot="0">
            <a:off x="10798103" y="2442783"/>
            <a:ext cx="6934914" cy="4837103"/>
          </a:xfrm>
          <a:custGeom>
            <a:avLst/>
            <a:gdLst/>
            <a:ahLst/>
            <a:cxnLst/>
            <a:rect r="r" b="b" t="t" l="l"/>
            <a:pathLst>
              <a:path h="4837103" w="6934914">
                <a:moveTo>
                  <a:pt x="0" y="0"/>
                </a:moveTo>
                <a:lnTo>
                  <a:pt x="6934914" y="0"/>
                </a:lnTo>
                <a:lnTo>
                  <a:pt x="6934914" y="4837103"/>
                </a:lnTo>
                <a:lnTo>
                  <a:pt x="0" y="4837103"/>
                </a:lnTo>
                <a:lnTo>
                  <a:pt x="0" y="0"/>
                </a:lnTo>
                <a:close/>
              </a:path>
            </a:pathLst>
          </a:custGeom>
          <a:blipFill>
            <a:blip r:embed="rId4"/>
            <a:stretch>
              <a:fillRect l="0" t="0" r="0" b="0"/>
            </a:stretch>
          </a:blipFill>
        </p:spPr>
      </p:sp>
      <p:sp>
        <p:nvSpPr>
          <p:cNvPr name="TextBox 20" id="20"/>
          <p:cNvSpPr txBox="true"/>
          <p:nvPr/>
        </p:nvSpPr>
        <p:spPr>
          <a:xfrm rot="0">
            <a:off x="6056352" y="1467809"/>
            <a:ext cx="4275866" cy="7416800"/>
          </a:xfrm>
          <a:prstGeom prst="rect">
            <a:avLst/>
          </a:prstGeom>
        </p:spPr>
        <p:txBody>
          <a:bodyPr anchor="t" rtlCol="false" tIns="0" lIns="0" bIns="0" rIns="0">
            <a:spAutoFit/>
          </a:bodyPr>
          <a:lstStyle/>
          <a:p>
            <a:pPr algn="l">
              <a:lnSpc>
                <a:spcPts val="2800"/>
              </a:lnSpc>
            </a:pPr>
            <a:r>
              <a:rPr lang="en-US" sz="2000" spc="-32">
                <a:solidFill>
                  <a:srgbClr val="F4F4F4"/>
                </a:solidFill>
                <a:latin typeface="Poppins"/>
                <a:ea typeface="Poppins"/>
                <a:cs typeface="Poppins"/>
                <a:sym typeface="Poppins"/>
              </a:rPr>
              <a:t>🔄 1. Generación de Datos:</a:t>
            </a:r>
          </a:p>
          <a:p>
            <a:pPr algn="l">
              <a:lnSpc>
                <a:spcPts val="2800"/>
              </a:lnSpc>
            </a:pPr>
            <a:r>
              <a:rPr lang="en-US" sz="2000" spc="-32">
                <a:solidFill>
                  <a:srgbClr val="F4F4F4"/>
                </a:solidFill>
                <a:latin typeface="Poppins"/>
                <a:ea typeface="Poppins"/>
                <a:cs typeface="Poppins"/>
                <a:sym typeface="Poppins"/>
              </a:rPr>
              <a:t>   - Microservicios generan datos (publicaciones, trámites, favoritos)</a:t>
            </a:r>
          </a:p>
          <a:p>
            <a:pPr algn="l">
              <a:lnSpc>
                <a:spcPts val="2800"/>
              </a:lnSpc>
            </a:pPr>
          </a:p>
          <a:p>
            <a:pPr algn="l">
              <a:lnSpc>
                <a:spcPts val="2800"/>
              </a:lnSpc>
            </a:pPr>
            <a:r>
              <a:rPr lang="en-US" sz="2000" spc="-32">
                <a:solidFill>
                  <a:srgbClr val="F4F4F4"/>
                </a:solidFill>
                <a:latin typeface="Poppins"/>
                <a:ea typeface="Poppins"/>
                <a:cs typeface="Poppins"/>
                <a:sym typeface="Poppins"/>
              </a:rPr>
              <a:t>🧠 2. Procesamiento Distribuido:</a:t>
            </a:r>
          </a:p>
          <a:p>
            <a:pPr algn="l">
              <a:lnSpc>
                <a:spcPts val="2800"/>
              </a:lnSpc>
            </a:pPr>
            <a:r>
              <a:rPr lang="en-US" sz="2000" spc="-32">
                <a:solidFill>
                  <a:srgbClr val="F4F4F4"/>
                </a:solidFill>
                <a:latin typeface="Poppins"/>
                <a:ea typeface="Poppins"/>
                <a:cs typeface="Poppins"/>
                <a:sym typeface="Poppins"/>
              </a:rPr>
              <a:t>   - Apache Spark (PySpark) transforma y limpia los datos</a:t>
            </a:r>
          </a:p>
          <a:p>
            <a:pPr algn="l">
              <a:lnSpc>
                <a:spcPts val="2800"/>
              </a:lnSpc>
            </a:pPr>
          </a:p>
          <a:p>
            <a:pPr algn="l">
              <a:lnSpc>
                <a:spcPts val="2800"/>
              </a:lnSpc>
            </a:pPr>
            <a:r>
              <a:rPr lang="en-US" sz="2000" spc="-32">
                <a:solidFill>
                  <a:srgbClr val="F4F4F4"/>
                </a:solidFill>
                <a:latin typeface="Poppins"/>
                <a:ea typeface="Poppins"/>
                <a:cs typeface="Poppins"/>
                <a:sym typeface="Poppins"/>
              </a:rPr>
              <a:t>🗃️ 3. Almacenamiento Temporal:</a:t>
            </a:r>
          </a:p>
          <a:p>
            <a:pPr algn="l">
              <a:lnSpc>
                <a:spcPts val="2800"/>
              </a:lnSpc>
            </a:pPr>
            <a:r>
              <a:rPr lang="en-US" sz="2000" spc="-32">
                <a:solidFill>
                  <a:srgbClr val="F4F4F4"/>
                </a:solidFill>
                <a:latin typeface="Poppins"/>
                <a:ea typeface="Poppins"/>
                <a:cs typeface="Poppins"/>
                <a:sym typeface="Poppins"/>
              </a:rPr>
              <a:t>   - Datos procesados se almacenan como archivos CSV</a:t>
            </a:r>
          </a:p>
          <a:p>
            <a:pPr algn="l">
              <a:lnSpc>
                <a:spcPts val="2800"/>
              </a:lnSpc>
            </a:pPr>
          </a:p>
          <a:p>
            <a:pPr algn="l">
              <a:lnSpc>
                <a:spcPts val="2800"/>
              </a:lnSpc>
            </a:pPr>
            <a:r>
              <a:rPr lang="en-US" sz="2000" spc="-32">
                <a:solidFill>
                  <a:srgbClr val="F4F4F4"/>
                </a:solidFill>
                <a:latin typeface="Poppins"/>
                <a:ea typeface="Poppins"/>
                <a:cs typeface="Poppins"/>
                <a:sym typeface="Poppins"/>
              </a:rPr>
              <a:t>📑 4. Consultas y Análisis:</a:t>
            </a:r>
          </a:p>
          <a:p>
            <a:pPr algn="l">
              <a:lnSpc>
                <a:spcPts val="2800"/>
              </a:lnSpc>
            </a:pPr>
            <a:r>
              <a:rPr lang="en-US" sz="2000" spc="-32">
                <a:solidFill>
                  <a:srgbClr val="F4F4F4"/>
                </a:solidFill>
                <a:latin typeface="Poppins"/>
                <a:ea typeface="Poppins"/>
                <a:cs typeface="Poppins"/>
                <a:sym typeface="Poppins"/>
              </a:rPr>
              <a:t>   - Cálculos de estadísticas: promedio, duración, conteos</a:t>
            </a:r>
          </a:p>
          <a:p>
            <a:pPr algn="l">
              <a:lnSpc>
                <a:spcPts val="2800"/>
              </a:lnSpc>
            </a:pPr>
          </a:p>
          <a:p>
            <a:pPr algn="l">
              <a:lnSpc>
                <a:spcPts val="2800"/>
              </a:lnSpc>
            </a:pPr>
            <a:r>
              <a:rPr lang="en-US" sz="2000" spc="-32">
                <a:solidFill>
                  <a:srgbClr val="F4F4F4"/>
                </a:solidFill>
                <a:latin typeface="Poppins"/>
                <a:ea typeface="Poppins"/>
                <a:cs typeface="Poppins"/>
                <a:sym typeface="Poppins"/>
              </a:rPr>
              <a:t>📊 5. Visualización:</a:t>
            </a:r>
          </a:p>
          <a:p>
            <a:pPr algn="l">
              <a:lnSpc>
                <a:spcPts val="2800"/>
              </a:lnSpc>
            </a:pPr>
            <a:r>
              <a:rPr lang="en-US" sz="2000" spc="-32">
                <a:solidFill>
                  <a:srgbClr val="F4F4F4"/>
                </a:solidFill>
                <a:latin typeface="Poppins"/>
                <a:ea typeface="Poppins"/>
                <a:cs typeface="Poppins"/>
                <a:sym typeface="Poppins"/>
              </a:rPr>
              <a:t>   - PHP + Chart.js para mostrar dashboard administrativo</a:t>
            </a:r>
          </a:p>
          <a:p>
            <a:pPr algn="l">
              <a:lnSpc>
                <a:spcPts val="280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DAGoPAf3P68</dc:identifier>
  <dcterms:modified xsi:type="dcterms:W3CDTF">2011-08-01T06:04:30Z</dcterms:modified>
  <cp:revision>1</cp:revision>
  <dc:title>Automarketuao</dc:title>
</cp:coreProperties>
</file>